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78" r:id="rId3"/>
    <p:sldId id="297" r:id="rId4"/>
    <p:sldId id="298" r:id="rId5"/>
    <p:sldId id="285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7C8"/>
    <a:srgbClr val="FFFF00"/>
    <a:srgbClr val="BECBD1"/>
    <a:srgbClr val="B4B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747"/>
    </p:cViewPr>
  </p:sorterViewPr>
  <p:notesViewPr>
    <p:cSldViewPr snapToGrid="0">
      <p:cViewPr varScale="1">
        <p:scale>
          <a:sx n="80" d="100"/>
          <a:sy n="80" d="100"/>
        </p:scale>
        <p:origin x="31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AAE3A-AA48-4544-B330-F06C62C6271A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E004-3EF2-4C02-B990-D1BE85B2C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0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68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2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F965-B46B-4BFE-8F1E-3057AB11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DC914-CC66-4BE2-8FA6-9A54BE2C8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6AC3C-D503-422A-8000-B7FEA938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571A-43E8-40CC-8166-62DF299F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2A34E-C7AD-4B19-B80C-DD185D73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F5ACD-BF3E-40FF-BDCD-12C18A27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5180B-A6AB-4B67-A59D-29B0032C4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8305C-7D9E-4A20-A6F8-28EC2190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43BF2-EA55-4425-922F-7C0F371EA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62C0-DD86-45F4-ACC5-D3FA66D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9438B-CBF6-4F1A-A05A-4AAF07C35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00113-2659-4032-92DA-8837DDBC2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C1CFA-3A3D-4C84-8BBD-E31FB879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A3358-40EA-4E3F-BF4D-B592C2F3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DAD2F-FC0C-4A2C-A7F6-7CED457E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D9CF-F56C-47C6-AB5E-58F4E7BF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6E1A-DA15-447E-AE57-AC461355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FAE92-68B0-4584-9841-8731BC32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49CCC-DD59-4B81-9C1F-DFE20C3A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222F-F9DA-4FA8-8445-ED333787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484E-5FE6-4A3D-8614-9C060360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AEEAC-B0C7-45CC-8652-2AB352A30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57729-38AE-4E10-B4F1-E6599CA3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B8B6-252F-454C-9ACE-D49A7570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C8C2F-A828-4489-A7B6-17EBD7E7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C67B-A1AE-4031-8E2D-23A01ED0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5ABDC-FA84-43B8-BD7B-A47BB3F77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2C42F-5D5E-44BB-8481-FA0A30517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7F213-D2D9-41FE-8A17-2E137A02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2EE21-D261-47F5-8188-DC8C5315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53CFB-8792-4E7C-A4B5-BBBFAEC4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6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73F1-9686-4E15-8219-FE24ADD2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4BBB-279B-4557-AA78-FBC3B4E70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2377C-C195-4CB1-A77F-80ECF7BE5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DD0FE-DAAE-49B3-A93B-447863EED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DD5FC-F90B-4135-A230-7D28B13D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EB87A-6B14-4CDD-8C25-99D4646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DE42C-47A1-41A2-9424-F1E19974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1C242-F297-4CE6-9A68-564960F1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DAD2-E3BC-4366-B364-9935EC5A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21E66-483D-446B-B493-C0B28965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BE982-4CA2-44C7-9F5F-231C916D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1F57C-E764-4387-A5EC-05B9492B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5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8D8EC-16D1-468E-93E5-BA9B14C5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1B88D-CD57-452E-A821-B7F7AFE5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1E2E0-FB40-4078-ACE5-E5F13024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49E6-ADBD-4EC4-B6ED-5D933EDB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82285-AC8E-4B38-B601-5F217EF5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3511E-E593-47C9-8E6D-6D962F2E9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3C475-448C-415A-9508-CA1F620F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DFCC9-13F3-4C39-8732-1220467F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53F8B-E4E2-468E-8180-301386E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23D7-5D17-4800-80EB-129D6330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BEABB-D7B5-4EEB-87BA-BFA3692C0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3578C-2C51-476A-9483-5BE43DCC5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8050F-3723-4825-8DCF-529AA6BA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45F17-AE11-4FC1-AA2D-BC091FC0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EF64E-A986-45B6-9CA4-E80C9DFA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0A34D-96A1-41B1-9B3D-45EB0751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A4BAF-FA8E-4347-AC80-56A2D1F94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741C0-081E-4F04-A794-106092787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E870-AE83-4C40-81F3-233C8BECCB1B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49C7-0C0A-43C3-8933-3857E1DC5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2DD42-36B5-420F-94C9-F3336DB99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7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228565" y="-27838"/>
            <a:ext cx="96279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Agenda – 12/21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6809556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6:00 – Ice Breaker – Which island organizer or activist would you most like to hear interviewed on Voice of Vashon?</a:t>
            </a:r>
          </a:p>
          <a:p>
            <a:endParaRPr lang="en-US" sz="1050" b="1" dirty="0"/>
          </a:p>
          <a:p>
            <a:r>
              <a:rPr lang="en-US" sz="1600" b="1" dirty="0"/>
              <a:t>6:10 – Land Acknowledgement</a:t>
            </a:r>
            <a:endParaRPr lang="en-US" sz="1600" b="1" dirty="0">
              <a:highlight>
                <a:srgbClr val="00FF00"/>
              </a:highlight>
            </a:endParaRPr>
          </a:p>
          <a:p>
            <a:endParaRPr lang="en-US" sz="1050" b="1" dirty="0"/>
          </a:p>
          <a:p>
            <a:r>
              <a:rPr lang="en-US" sz="1600" b="1" dirty="0"/>
              <a:t>6:12 – Review and approve or revise this agenda</a:t>
            </a:r>
          </a:p>
          <a:p>
            <a:endParaRPr lang="en-US" sz="1050" b="1" dirty="0"/>
          </a:p>
          <a:p>
            <a:r>
              <a:rPr lang="en-US" sz="1600" b="1" dirty="0"/>
              <a:t>6:14 - Approve or revise notes from 12-7 meeting</a:t>
            </a:r>
          </a:p>
          <a:p>
            <a:endParaRPr lang="en-US" sz="1050" b="1" dirty="0"/>
          </a:p>
          <a:p>
            <a:r>
              <a:rPr lang="en-US" sz="1600" b="1" dirty="0"/>
              <a:t>6:15 – Update:  Land Acknowledgement motion and Statement – Jessica &amp; James</a:t>
            </a:r>
          </a:p>
          <a:p>
            <a:r>
              <a:rPr lang="en-US" sz="1600" b="1" dirty="0"/>
              <a:t>	</a:t>
            </a:r>
            <a:endParaRPr lang="en-US" sz="1050" b="1" dirty="0"/>
          </a:p>
          <a:p>
            <a:r>
              <a:rPr lang="en-US" sz="1600" b="1" dirty="0"/>
              <a:t>6:25 –  Discussion: Engage in meaningful communication with the Vashon-Maury community about equity barriers</a:t>
            </a:r>
          </a:p>
          <a:p>
            <a:r>
              <a:rPr lang="en-US" sz="1600" b="1" dirty="0"/>
              <a:t>	Discussion:  Outreach Initiative Summary </a:t>
            </a:r>
          </a:p>
          <a:p>
            <a:r>
              <a:rPr lang="en-US" sz="1600" b="1" dirty="0"/>
              <a:t>		- Additional thoughts on Jenna / Kevin outreach initiative role play and data recording – All</a:t>
            </a:r>
          </a:p>
          <a:p>
            <a:r>
              <a:rPr lang="en-US" sz="1600" b="1" dirty="0"/>
              <a:t>		- Final thoughts on the outreach goal statement</a:t>
            </a:r>
          </a:p>
          <a:p>
            <a:r>
              <a:rPr lang="en-US" sz="1600" b="1" dirty="0"/>
              <a:t>		- Thoughts on Council abilities</a:t>
            </a:r>
          </a:p>
          <a:p>
            <a:r>
              <a:rPr lang="en-US" sz="1600" b="1" dirty="0"/>
              <a:t>	Review and Update: Outreach Initiative signups – Kevin</a:t>
            </a:r>
          </a:p>
          <a:p>
            <a:pPr lvl="2"/>
            <a:r>
              <a:rPr lang="en-US" sz="1600" b="1" dirty="0"/>
              <a:t>Discussion:  In addition to contacting people by phone, how else do we want to conduct our Outreach Initiative?</a:t>
            </a:r>
          </a:p>
          <a:p>
            <a:pPr lvl="2"/>
            <a:r>
              <a:rPr lang="en-US" sz="1600" b="1" dirty="0"/>
              <a:t>Decision: Should we create a grass-roots survey, meet with community leaders or both?</a:t>
            </a:r>
          </a:p>
          <a:p>
            <a:endParaRPr lang="en-US" sz="1050" b="1" dirty="0"/>
          </a:p>
          <a:p>
            <a:r>
              <a:rPr lang="en-US" sz="1600" b="1" dirty="0"/>
              <a:t>7:20 – 1-4 Committee meeting call for priority topics</a:t>
            </a:r>
          </a:p>
          <a:p>
            <a:endParaRPr lang="en-US" sz="1050" b="1" dirty="0"/>
          </a:p>
          <a:p>
            <a:r>
              <a:rPr lang="en-US" sz="1600" b="1" dirty="0"/>
              <a:t>7:25 – Coffee pairings – James and Jenna</a:t>
            </a:r>
          </a:p>
          <a:p>
            <a:endParaRPr lang="en-US" sz="1050" b="1" dirty="0"/>
          </a:p>
          <a:p>
            <a:r>
              <a:rPr lang="en-US" sz="1600" b="1" dirty="0"/>
              <a:t>7:30 – Adjourn – our next meeting will be Wednesday, Jan 4</a:t>
            </a:r>
            <a:r>
              <a:rPr lang="en-US" sz="1600" b="1" baseline="30000" dirty="0"/>
              <a:t>th</a:t>
            </a:r>
            <a:r>
              <a:rPr lang="en-US" sz="1600" b="1" dirty="0"/>
              <a:t> at 6PM on zoom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b="1" dirty="0"/>
          </a:p>
          <a:p>
            <a:endParaRPr lang="en-US" sz="11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87905E-CBD0-0DF9-3318-F0994B743D06}"/>
              </a:ext>
            </a:extLst>
          </p:cNvPr>
          <p:cNvSpPr/>
          <p:nvPr/>
        </p:nvSpPr>
        <p:spPr>
          <a:xfrm>
            <a:off x="9018716" y="1239345"/>
            <a:ext cx="2226892" cy="1107996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FINAL</a:t>
            </a:r>
            <a:endParaRPr lang="en-US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4ED862-4D7E-BF94-FA85-F1031C20381E}"/>
              </a:ext>
            </a:extLst>
          </p:cNvPr>
          <p:cNvSpPr txBox="1"/>
          <p:nvPr/>
        </p:nvSpPr>
        <p:spPr>
          <a:xfrm>
            <a:off x="6042543" y="4352901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95B28D-8C4C-4151-B76F-1317F05F87D1}"/>
              </a:ext>
            </a:extLst>
          </p:cNvPr>
          <p:cNvSpPr txBox="1"/>
          <p:nvPr/>
        </p:nvSpPr>
        <p:spPr>
          <a:xfrm>
            <a:off x="8781394" y="4831876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27FC1-BD05-25FE-5696-5965B7F7D1F2}"/>
              </a:ext>
            </a:extLst>
          </p:cNvPr>
          <p:cNvSpPr txBox="1"/>
          <p:nvPr/>
        </p:nvSpPr>
        <p:spPr>
          <a:xfrm>
            <a:off x="10827914" y="4592394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</p:spTree>
    <p:extLst>
      <p:ext uri="{BB962C8B-B14F-4D97-AF65-F5344CB8AC3E}">
        <p14:creationId xmlns:p14="http://schemas.microsoft.com/office/powerpoint/2010/main" val="8683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2815896" y="-27838"/>
            <a:ext cx="64533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Land Acknowledgement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6924973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Please join me in acknowledging and paying respect to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the Vashon native people, also known as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who were here before us, on ancestral land that we occupy today.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They built their homes, told stories, created community, birthed children, fought battles, developed medicine, buried relatives, created art, and lived in unity with the natural world for thousands of years.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pay our respect to their elders, past, present and emerging.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acknowledge that we have benefited significantly from the careful and intentional care they provided that continues to protect and preserve our natural resources for present and future generations.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This acknowledgement does not take the place of authentic relationships with Indigenous communities, but merely serves as a first step in honoring the land and resisting the erasure of Indigenous people past, present and future.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We acknowledge the genocide and continuous displacement of Indigenous people.  We also acknowledge these lands remain a vital part of the cultural sovereignty to the 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 and 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 relatives of present day. 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673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162859" y="-27838"/>
            <a:ext cx="97594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Goal Statement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460193" y="990184"/>
            <a:ext cx="11164729" cy="6377451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/>
              <a:t>Conduct meaningful conversations with our community to be aware of </a:t>
            </a:r>
            <a:r>
              <a:rPr lang="en-US" sz="2800" b="1" dirty="0">
                <a:highlight>
                  <a:srgbClr val="FFFF00"/>
                </a:highlight>
              </a:rPr>
              <a:t>equity, social justice and inclusion</a:t>
            </a:r>
            <a:r>
              <a:rPr lang="en-US" sz="2800" b="1" dirty="0"/>
              <a:t> barriers that community members face and embrace diversity as a positive goal.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a typeface="Calibri" panose="020F0502020204030204" pitchFamily="34" charset="0"/>
              </a:rPr>
              <a:t>Based on this insight, make recommendations so 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the Council may become (</a:t>
            </a:r>
            <a:r>
              <a:rPr lang="en-US" sz="2800" b="1" strike="sngStrike" dirty="0">
                <a:effectLst/>
                <a:ea typeface="Calibri" panose="020F0502020204030204" pitchFamily="34" charset="0"/>
              </a:rPr>
              <a:t>enable?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) a more effective change agent to [</a:t>
            </a:r>
            <a:r>
              <a:rPr lang="en-US" sz="2800" b="1" u="sng" dirty="0">
                <a:effectLst/>
                <a:ea typeface="Calibri" panose="020F0502020204030204" pitchFamily="34" charset="0"/>
              </a:rPr>
              <a:t>remove these barriers]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dirty="0">
                <a:ea typeface="Calibri" panose="020F0502020204030204" pitchFamily="34" charset="0"/>
              </a:rPr>
              <a:t>–or-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[</a:t>
            </a:r>
            <a:r>
              <a:rPr lang="en-US" sz="2800" b="1" dirty="0">
                <a:ea typeface="Calibri" panose="020F0502020204030204" pitchFamily="34" charset="0"/>
              </a:rPr>
              <a:t>improve the </a:t>
            </a:r>
            <a:r>
              <a:rPr lang="en-US" sz="2800" b="1" strike="sngStrike" dirty="0">
                <a:ea typeface="Calibri" panose="020F0502020204030204" pitchFamily="34" charset="0"/>
              </a:rPr>
              <a:t>flourishing and resilience</a:t>
            </a:r>
            <a:r>
              <a:rPr lang="en-US" sz="2800" b="1" dirty="0">
                <a:ea typeface="Calibri" panose="020F0502020204030204" pitchFamily="34" charset="0"/>
              </a:rPr>
              <a:t> </a:t>
            </a:r>
            <a:r>
              <a:rPr lang="en-US" sz="2800" b="1" u="sng" dirty="0">
                <a:ea typeface="Calibri" panose="020F0502020204030204" pitchFamily="34" charset="0"/>
              </a:rPr>
              <a:t>lives</a:t>
            </a:r>
            <a:r>
              <a:rPr lang="en-US" sz="2800" b="1" dirty="0">
                <a:ea typeface="Calibri" panose="020F0502020204030204" pitchFamily="34" charset="0"/>
              </a:rPr>
              <a:t> of community members].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48F33-309F-7CAB-BCC6-2A0CE5F9767E}"/>
              </a:ext>
            </a:extLst>
          </p:cNvPr>
          <p:cNvSpPr/>
          <p:nvPr/>
        </p:nvSpPr>
        <p:spPr>
          <a:xfrm>
            <a:off x="342550" y="811784"/>
            <a:ext cx="10623421" cy="830997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REVISIONS SUGGESTED AT THE MEETING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CBE4B-8438-FEB6-0288-0355A08D1437}"/>
              </a:ext>
            </a:extLst>
          </p:cNvPr>
          <p:cNvSpPr txBox="1"/>
          <p:nvPr/>
        </p:nvSpPr>
        <p:spPr>
          <a:xfrm>
            <a:off x="421374" y="1466740"/>
            <a:ext cx="11291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Yellow shaded text</a:t>
            </a:r>
            <a:r>
              <a:rPr lang="en-US" dirty="0"/>
              <a:t>: Revise to reflect Committee name / consider adding diversity if Committee name 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201399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427035" y="39081"/>
            <a:ext cx="93289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Council abilities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525194" y="1295601"/>
            <a:ext cx="11164729" cy="6115520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Roles the Council plays, to improve islanders’ lives, within the community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Build awareness of opportunities and issues facing the Vashon Maury Island community.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 as change agents, or engage existing change agents, to resolve issues, barriers and concerns.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Make their agenda and how to participate known via media and the VMCC website.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Invite you to raise a topic for discussion at a meeting of community minded leaders and engaged citizens for the purpose of raising awareness and seeking solutions.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Outreach to organizations that will be impacted by motions being considered by the Council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Roles the Council plays, to improve islanders’ lives, by working with external agencies, partners and elected officials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Communicate with elected officials and service providers to support, revise, oppose or create King County or Washington state policies, regulations and legislation.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Influence elected officials, service providers (education, police, fire, 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etc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and community leaders on behalf of those who participate in the Council.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7A7E57-6787-E76C-F70F-EBFCCFA86CEC}"/>
              </a:ext>
            </a:extLst>
          </p:cNvPr>
          <p:cNvSpPr/>
          <p:nvPr/>
        </p:nvSpPr>
        <p:spPr>
          <a:xfrm>
            <a:off x="8511075" y="769441"/>
            <a:ext cx="3235949" cy="830997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SUGGESTED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5590A-03B4-181A-AC90-852DA12DDB23}"/>
              </a:ext>
            </a:extLst>
          </p:cNvPr>
          <p:cNvSpPr txBox="1"/>
          <p:nvPr/>
        </p:nvSpPr>
        <p:spPr>
          <a:xfrm>
            <a:off x="525194" y="984529"/>
            <a:ext cx="5630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Yellow shaded text </a:t>
            </a:r>
            <a:r>
              <a:rPr lang="en-US" dirty="0"/>
              <a:t>added during the 11/16/2022 meeting</a:t>
            </a:r>
          </a:p>
        </p:txBody>
      </p:sp>
    </p:spTree>
    <p:extLst>
      <p:ext uri="{BB962C8B-B14F-4D97-AF65-F5344CB8AC3E}">
        <p14:creationId xmlns:p14="http://schemas.microsoft.com/office/powerpoint/2010/main" val="218413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528856" y="-27838"/>
            <a:ext cx="110273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Suggested 1/4 Topics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187159" y="992550"/>
            <a:ext cx="11832122" cy="7513532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b="1" u="sng" dirty="0"/>
              <a:t>Agenda items suggested by Equity Committee members for our next meeting</a:t>
            </a:r>
            <a:r>
              <a:rPr lang="en-US" sz="1600" b="1" dirty="0"/>
              <a:t>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Breakout rooms: join another Committee member for coffee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Outreach Initiative: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definitions of Equity, Social Justice and Inclusion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education information should we develop to send out in advance of our Outreach?</a:t>
            </a:r>
          </a:p>
          <a:p>
            <a:pPr marL="1714500" lvl="3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help needed – Develop the information to sent to folks prior to the survey or a meeting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training for Committee members to conduct outreach?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 to contacting people by phone, how else could we conduct our Outreach Initiative?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GARE Toolkit and Review of current Council by-laws / standing rules equity provisions – where do these fit into our process?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highlight>
                  <a:srgbClr val="FFFF00"/>
                </a:highlight>
              </a:rPr>
              <a:t>Items suggested during or following the meeting: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657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-97958" y="-11796"/>
            <a:ext cx="12280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Vashon-Maury Island Community Council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Meeting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0" y="1749768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43678" y="2482496"/>
            <a:ext cx="42041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Adjourned!</a:t>
            </a:r>
          </a:p>
        </p:txBody>
      </p:sp>
    </p:spTree>
    <p:extLst>
      <p:ext uri="{BB962C8B-B14F-4D97-AF65-F5344CB8AC3E}">
        <p14:creationId xmlns:p14="http://schemas.microsoft.com/office/powerpoint/2010/main" val="300878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104200</TotalTime>
  <Words>895</Words>
  <Application>Microsoft Macintosh PowerPoint</Application>
  <PresentationFormat>Widescreen</PresentationFormat>
  <Paragraphs>98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UICTFontTextStyleEmphasizedBody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jones</dc:creator>
  <cp:lastModifiedBy>Diane Emerson</cp:lastModifiedBy>
  <cp:revision>127</cp:revision>
  <dcterms:created xsi:type="dcterms:W3CDTF">2022-03-01T08:29:31Z</dcterms:created>
  <dcterms:modified xsi:type="dcterms:W3CDTF">2023-01-05T15:24:25Z</dcterms:modified>
</cp:coreProperties>
</file>