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4" r:id="rId2"/>
    <p:sldId id="278" r:id="rId3"/>
    <p:sldId id="302" r:id="rId4"/>
    <p:sldId id="335" r:id="rId5"/>
    <p:sldId id="285" r:id="rId6"/>
    <p:sldId id="28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C7C8"/>
    <a:srgbClr val="FFFF00"/>
    <a:srgbClr val="BECBD1"/>
    <a:srgbClr val="B4BDB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1" autoAdjust="0"/>
    <p:restoredTop sz="94660"/>
  </p:normalViewPr>
  <p:slideViewPr>
    <p:cSldViewPr snapToGrid="0">
      <p:cViewPr varScale="1">
        <p:scale>
          <a:sx n="92" d="100"/>
          <a:sy n="92" d="100"/>
        </p:scale>
        <p:origin x="96" y="192"/>
      </p:cViewPr>
      <p:guideLst/>
    </p:cSldViewPr>
  </p:slideViewPr>
  <p:notesTextViewPr>
    <p:cViewPr>
      <p:scale>
        <a:sx n="1" d="1"/>
        <a:sy n="1" d="1"/>
      </p:scale>
      <p:origin x="0" y="0"/>
    </p:cViewPr>
  </p:notesTextViewPr>
  <p:sorterViewPr>
    <p:cViewPr>
      <p:scale>
        <a:sx n="140" d="100"/>
        <a:sy n="140" d="100"/>
      </p:scale>
      <p:origin x="0" y="0"/>
    </p:cViewPr>
  </p:sorterViewPr>
  <p:notesViewPr>
    <p:cSldViewPr snapToGrid="0">
      <p:cViewPr varScale="1">
        <p:scale>
          <a:sx n="80" d="100"/>
          <a:sy n="80" d="100"/>
        </p:scale>
        <p:origin x="319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1AAE3A-AA48-4544-B330-F06C62C6271A}" type="datetimeFigureOut">
              <a:rPr lang="en-US" smtClean="0"/>
              <a:t>5/17/2023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F7E004-3EF2-4C02-B990-D1BE85B2C5A1}" type="slidenum">
              <a:rPr lang="en-US" smtClean="0"/>
              <a:t>‹#›</a:t>
            </a:fld>
            <a:endParaRPr lang="en-US"/>
          </a:p>
        </p:txBody>
      </p:sp>
    </p:spTree>
    <p:extLst>
      <p:ext uri="{BB962C8B-B14F-4D97-AF65-F5344CB8AC3E}">
        <p14:creationId xmlns:p14="http://schemas.microsoft.com/office/powerpoint/2010/main" val="3902507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Introductions – Tell the group something about your name</a:t>
            </a:r>
          </a:p>
          <a:p>
            <a:endParaRPr lang="en-US" dirty="0"/>
          </a:p>
          <a:p>
            <a:endParaRPr lang="en-US" dirty="0"/>
          </a:p>
        </p:txBody>
      </p:sp>
      <p:sp>
        <p:nvSpPr>
          <p:cNvPr id="4" name="Slide Number Placeholder 3"/>
          <p:cNvSpPr>
            <a:spLocks noGrp="1"/>
          </p:cNvSpPr>
          <p:nvPr>
            <p:ph type="sldNum" sz="quarter" idx="5"/>
          </p:nvPr>
        </p:nvSpPr>
        <p:spPr/>
        <p:txBody>
          <a:bodyPr/>
          <a:lstStyle/>
          <a:p>
            <a:fld id="{76F7E004-3EF2-4C02-B990-D1BE85B2C5A1}" type="slidenum">
              <a:rPr lang="en-US" smtClean="0"/>
              <a:t>1</a:t>
            </a:fld>
            <a:endParaRPr lang="en-US"/>
          </a:p>
        </p:txBody>
      </p:sp>
    </p:spTree>
    <p:extLst>
      <p:ext uri="{BB962C8B-B14F-4D97-AF65-F5344CB8AC3E}">
        <p14:creationId xmlns:p14="http://schemas.microsoft.com/office/powerpoint/2010/main" val="2670922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Introductions – Tell the group something about your name</a:t>
            </a:r>
          </a:p>
          <a:p>
            <a:endParaRPr lang="en-US" dirty="0"/>
          </a:p>
          <a:p>
            <a:endParaRPr lang="en-US" dirty="0"/>
          </a:p>
        </p:txBody>
      </p:sp>
      <p:sp>
        <p:nvSpPr>
          <p:cNvPr id="4" name="Slide Number Placeholder 3"/>
          <p:cNvSpPr>
            <a:spLocks noGrp="1"/>
          </p:cNvSpPr>
          <p:nvPr>
            <p:ph type="sldNum" sz="quarter" idx="5"/>
          </p:nvPr>
        </p:nvSpPr>
        <p:spPr/>
        <p:txBody>
          <a:bodyPr/>
          <a:lstStyle/>
          <a:p>
            <a:fld id="{76F7E004-3EF2-4C02-B990-D1BE85B2C5A1}" type="slidenum">
              <a:rPr lang="en-US" smtClean="0"/>
              <a:t>2</a:t>
            </a:fld>
            <a:endParaRPr lang="en-US"/>
          </a:p>
        </p:txBody>
      </p:sp>
    </p:spTree>
    <p:extLst>
      <p:ext uri="{BB962C8B-B14F-4D97-AF65-F5344CB8AC3E}">
        <p14:creationId xmlns:p14="http://schemas.microsoft.com/office/powerpoint/2010/main" val="3067899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Introductions – Tell the group something about your name</a:t>
            </a:r>
          </a:p>
          <a:p>
            <a:endParaRPr lang="en-US" dirty="0"/>
          </a:p>
          <a:p>
            <a:endParaRPr lang="en-US" dirty="0"/>
          </a:p>
        </p:txBody>
      </p:sp>
      <p:sp>
        <p:nvSpPr>
          <p:cNvPr id="4" name="Slide Number Placeholder 3"/>
          <p:cNvSpPr>
            <a:spLocks noGrp="1"/>
          </p:cNvSpPr>
          <p:nvPr>
            <p:ph type="sldNum" sz="quarter" idx="5"/>
          </p:nvPr>
        </p:nvSpPr>
        <p:spPr/>
        <p:txBody>
          <a:bodyPr/>
          <a:lstStyle/>
          <a:p>
            <a:fld id="{76F7E004-3EF2-4C02-B990-D1BE85B2C5A1}" type="slidenum">
              <a:rPr lang="en-US" smtClean="0"/>
              <a:t>3</a:t>
            </a:fld>
            <a:endParaRPr lang="en-US"/>
          </a:p>
        </p:txBody>
      </p:sp>
    </p:spTree>
    <p:extLst>
      <p:ext uri="{BB962C8B-B14F-4D97-AF65-F5344CB8AC3E}">
        <p14:creationId xmlns:p14="http://schemas.microsoft.com/office/powerpoint/2010/main" val="33251687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Introductions – Tell the group something about your name</a:t>
            </a:r>
          </a:p>
          <a:p>
            <a:endParaRPr lang="en-US" dirty="0"/>
          </a:p>
          <a:p>
            <a:endParaRPr lang="en-US" dirty="0"/>
          </a:p>
        </p:txBody>
      </p:sp>
      <p:sp>
        <p:nvSpPr>
          <p:cNvPr id="4" name="Slide Number Placeholder 3"/>
          <p:cNvSpPr>
            <a:spLocks noGrp="1"/>
          </p:cNvSpPr>
          <p:nvPr>
            <p:ph type="sldNum" sz="quarter" idx="5"/>
          </p:nvPr>
        </p:nvSpPr>
        <p:spPr/>
        <p:txBody>
          <a:bodyPr/>
          <a:lstStyle/>
          <a:p>
            <a:fld id="{76F7E004-3EF2-4C02-B990-D1BE85B2C5A1}" type="slidenum">
              <a:rPr lang="en-US" smtClean="0"/>
              <a:t>4</a:t>
            </a:fld>
            <a:endParaRPr lang="en-US"/>
          </a:p>
        </p:txBody>
      </p:sp>
    </p:spTree>
    <p:extLst>
      <p:ext uri="{BB962C8B-B14F-4D97-AF65-F5344CB8AC3E}">
        <p14:creationId xmlns:p14="http://schemas.microsoft.com/office/powerpoint/2010/main" val="32503787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Introductions – Tell the group something about your name</a:t>
            </a:r>
          </a:p>
          <a:p>
            <a:endParaRPr lang="en-US" dirty="0"/>
          </a:p>
          <a:p>
            <a:endParaRPr lang="en-US" dirty="0"/>
          </a:p>
        </p:txBody>
      </p:sp>
      <p:sp>
        <p:nvSpPr>
          <p:cNvPr id="4" name="Slide Number Placeholder 3"/>
          <p:cNvSpPr>
            <a:spLocks noGrp="1"/>
          </p:cNvSpPr>
          <p:nvPr>
            <p:ph type="sldNum" sz="quarter" idx="5"/>
          </p:nvPr>
        </p:nvSpPr>
        <p:spPr/>
        <p:txBody>
          <a:bodyPr/>
          <a:lstStyle/>
          <a:p>
            <a:fld id="{76F7E004-3EF2-4C02-B990-D1BE85B2C5A1}" type="slidenum">
              <a:rPr lang="en-US" smtClean="0"/>
              <a:t>5</a:t>
            </a:fld>
            <a:endParaRPr lang="en-US"/>
          </a:p>
        </p:txBody>
      </p:sp>
    </p:spTree>
    <p:extLst>
      <p:ext uri="{BB962C8B-B14F-4D97-AF65-F5344CB8AC3E}">
        <p14:creationId xmlns:p14="http://schemas.microsoft.com/office/powerpoint/2010/main" val="35315236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7F965-B46B-4BFE-8F1E-3057AB11BA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32DC914-CC66-4BE2-8FA6-9A54BE2C81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3E6AC3C-D503-422A-8000-B7FEA938FD02}"/>
              </a:ext>
            </a:extLst>
          </p:cNvPr>
          <p:cNvSpPr>
            <a:spLocks noGrp="1"/>
          </p:cNvSpPr>
          <p:nvPr>
            <p:ph type="dt" sz="half" idx="10"/>
          </p:nvPr>
        </p:nvSpPr>
        <p:spPr/>
        <p:txBody>
          <a:bodyPr/>
          <a:lstStyle/>
          <a:p>
            <a:fld id="{810FE870-AE83-4C40-81F3-233C8BECCB1B}" type="datetimeFigureOut">
              <a:rPr lang="en-US" smtClean="0"/>
              <a:t>5/17/2023</a:t>
            </a:fld>
            <a:endParaRPr lang="en-US"/>
          </a:p>
        </p:txBody>
      </p:sp>
      <p:sp>
        <p:nvSpPr>
          <p:cNvPr id="5" name="Footer Placeholder 4">
            <a:extLst>
              <a:ext uri="{FF2B5EF4-FFF2-40B4-BE49-F238E27FC236}">
                <a16:creationId xmlns:a16="http://schemas.microsoft.com/office/drawing/2014/main" id="{1B4A571A-43E8-40CC-8166-62DF299F13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02A34E-C7AD-4B19-B80C-DD185D73D226}"/>
              </a:ext>
            </a:extLst>
          </p:cNvPr>
          <p:cNvSpPr>
            <a:spLocks noGrp="1"/>
          </p:cNvSpPr>
          <p:nvPr>
            <p:ph type="sldNum" sz="quarter" idx="12"/>
          </p:nvPr>
        </p:nvSpPr>
        <p:spPr/>
        <p:txBody>
          <a:bodyPr/>
          <a:lstStyle/>
          <a:p>
            <a:fld id="{9290FF26-1B5B-4961-9A22-933528667669}" type="slidenum">
              <a:rPr lang="en-US" smtClean="0"/>
              <a:t>‹#›</a:t>
            </a:fld>
            <a:endParaRPr lang="en-US"/>
          </a:p>
        </p:txBody>
      </p:sp>
    </p:spTree>
    <p:extLst>
      <p:ext uri="{BB962C8B-B14F-4D97-AF65-F5344CB8AC3E}">
        <p14:creationId xmlns:p14="http://schemas.microsoft.com/office/powerpoint/2010/main" val="3909944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F5ACD-BF3E-40FF-BDCD-12C18A2713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295180B-A6AB-4B67-A59D-29B0032C485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88305C-7D9E-4A20-A6F8-28EC21908D23}"/>
              </a:ext>
            </a:extLst>
          </p:cNvPr>
          <p:cNvSpPr>
            <a:spLocks noGrp="1"/>
          </p:cNvSpPr>
          <p:nvPr>
            <p:ph type="dt" sz="half" idx="10"/>
          </p:nvPr>
        </p:nvSpPr>
        <p:spPr/>
        <p:txBody>
          <a:bodyPr/>
          <a:lstStyle/>
          <a:p>
            <a:fld id="{810FE870-AE83-4C40-81F3-233C8BECCB1B}" type="datetimeFigureOut">
              <a:rPr lang="en-US" smtClean="0"/>
              <a:t>5/17/2023</a:t>
            </a:fld>
            <a:endParaRPr lang="en-US"/>
          </a:p>
        </p:txBody>
      </p:sp>
      <p:sp>
        <p:nvSpPr>
          <p:cNvPr id="5" name="Footer Placeholder 4">
            <a:extLst>
              <a:ext uri="{FF2B5EF4-FFF2-40B4-BE49-F238E27FC236}">
                <a16:creationId xmlns:a16="http://schemas.microsoft.com/office/drawing/2014/main" id="{2B043BF2-EA55-4425-922F-7C0F371EAC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5962C0-DD86-45F4-ACC5-D3FA66DDD5B6}"/>
              </a:ext>
            </a:extLst>
          </p:cNvPr>
          <p:cNvSpPr>
            <a:spLocks noGrp="1"/>
          </p:cNvSpPr>
          <p:nvPr>
            <p:ph type="sldNum" sz="quarter" idx="12"/>
          </p:nvPr>
        </p:nvSpPr>
        <p:spPr/>
        <p:txBody>
          <a:bodyPr/>
          <a:lstStyle/>
          <a:p>
            <a:fld id="{9290FF26-1B5B-4961-9A22-933528667669}" type="slidenum">
              <a:rPr lang="en-US" smtClean="0"/>
              <a:t>‹#›</a:t>
            </a:fld>
            <a:endParaRPr lang="en-US"/>
          </a:p>
        </p:txBody>
      </p:sp>
    </p:spTree>
    <p:extLst>
      <p:ext uri="{BB962C8B-B14F-4D97-AF65-F5344CB8AC3E}">
        <p14:creationId xmlns:p14="http://schemas.microsoft.com/office/powerpoint/2010/main" val="3261264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49438B-CBF6-4F1A-A05A-4AAF07C35C5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300113-2659-4032-92DA-8837DDBC2D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AC1CFA-3A3D-4C84-8BBD-E31FB8793D9E}"/>
              </a:ext>
            </a:extLst>
          </p:cNvPr>
          <p:cNvSpPr>
            <a:spLocks noGrp="1"/>
          </p:cNvSpPr>
          <p:nvPr>
            <p:ph type="dt" sz="half" idx="10"/>
          </p:nvPr>
        </p:nvSpPr>
        <p:spPr/>
        <p:txBody>
          <a:bodyPr/>
          <a:lstStyle/>
          <a:p>
            <a:fld id="{810FE870-AE83-4C40-81F3-233C8BECCB1B}" type="datetimeFigureOut">
              <a:rPr lang="en-US" smtClean="0"/>
              <a:t>5/17/2023</a:t>
            </a:fld>
            <a:endParaRPr lang="en-US"/>
          </a:p>
        </p:txBody>
      </p:sp>
      <p:sp>
        <p:nvSpPr>
          <p:cNvPr id="5" name="Footer Placeholder 4">
            <a:extLst>
              <a:ext uri="{FF2B5EF4-FFF2-40B4-BE49-F238E27FC236}">
                <a16:creationId xmlns:a16="http://schemas.microsoft.com/office/drawing/2014/main" id="{E65A3358-40EA-4E3F-BF4D-B592C2F32F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9DAD2F-FC0C-4A2C-A7F6-7CED457E6220}"/>
              </a:ext>
            </a:extLst>
          </p:cNvPr>
          <p:cNvSpPr>
            <a:spLocks noGrp="1"/>
          </p:cNvSpPr>
          <p:nvPr>
            <p:ph type="sldNum" sz="quarter" idx="12"/>
          </p:nvPr>
        </p:nvSpPr>
        <p:spPr/>
        <p:txBody>
          <a:bodyPr/>
          <a:lstStyle/>
          <a:p>
            <a:fld id="{9290FF26-1B5B-4961-9A22-933528667669}" type="slidenum">
              <a:rPr lang="en-US" smtClean="0"/>
              <a:t>‹#›</a:t>
            </a:fld>
            <a:endParaRPr lang="en-US"/>
          </a:p>
        </p:txBody>
      </p:sp>
    </p:spTree>
    <p:extLst>
      <p:ext uri="{BB962C8B-B14F-4D97-AF65-F5344CB8AC3E}">
        <p14:creationId xmlns:p14="http://schemas.microsoft.com/office/powerpoint/2010/main" val="2833800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CD9CF-F56C-47C6-AB5E-58F4E7BF20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D86E1A-DA15-447E-AE57-AC461355E6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6FAE92-68B0-4584-9841-8731BC32E8A5}"/>
              </a:ext>
            </a:extLst>
          </p:cNvPr>
          <p:cNvSpPr>
            <a:spLocks noGrp="1"/>
          </p:cNvSpPr>
          <p:nvPr>
            <p:ph type="dt" sz="half" idx="10"/>
          </p:nvPr>
        </p:nvSpPr>
        <p:spPr/>
        <p:txBody>
          <a:bodyPr/>
          <a:lstStyle/>
          <a:p>
            <a:fld id="{810FE870-AE83-4C40-81F3-233C8BECCB1B}" type="datetimeFigureOut">
              <a:rPr lang="en-US" smtClean="0"/>
              <a:t>5/17/2023</a:t>
            </a:fld>
            <a:endParaRPr lang="en-US"/>
          </a:p>
        </p:txBody>
      </p:sp>
      <p:sp>
        <p:nvSpPr>
          <p:cNvPr id="5" name="Footer Placeholder 4">
            <a:extLst>
              <a:ext uri="{FF2B5EF4-FFF2-40B4-BE49-F238E27FC236}">
                <a16:creationId xmlns:a16="http://schemas.microsoft.com/office/drawing/2014/main" id="{7F849CCC-DD59-4B81-9C1F-DFE20C3AE5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27222F-F9DA-4FA8-8445-ED333787AE9D}"/>
              </a:ext>
            </a:extLst>
          </p:cNvPr>
          <p:cNvSpPr>
            <a:spLocks noGrp="1"/>
          </p:cNvSpPr>
          <p:nvPr>
            <p:ph type="sldNum" sz="quarter" idx="12"/>
          </p:nvPr>
        </p:nvSpPr>
        <p:spPr/>
        <p:txBody>
          <a:bodyPr/>
          <a:lstStyle/>
          <a:p>
            <a:fld id="{9290FF26-1B5B-4961-9A22-933528667669}" type="slidenum">
              <a:rPr lang="en-US" smtClean="0"/>
              <a:t>‹#›</a:t>
            </a:fld>
            <a:endParaRPr lang="en-US"/>
          </a:p>
        </p:txBody>
      </p:sp>
    </p:spTree>
    <p:extLst>
      <p:ext uri="{BB962C8B-B14F-4D97-AF65-F5344CB8AC3E}">
        <p14:creationId xmlns:p14="http://schemas.microsoft.com/office/powerpoint/2010/main" val="1143978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B484E-5FE6-4A3D-8614-9C060360C9B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13AEEAC-B0C7-45CC-8652-2AB352A30E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E57729-38AE-4E10-B4F1-E6599CA3C9ED}"/>
              </a:ext>
            </a:extLst>
          </p:cNvPr>
          <p:cNvSpPr>
            <a:spLocks noGrp="1"/>
          </p:cNvSpPr>
          <p:nvPr>
            <p:ph type="dt" sz="half" idx="10"/>
          </p:nvPr>
        </p:nvSpPr>
        <p:spPr/>
        <p:txBody>
          <a:bodyPr/>
          <a:lstStyle/>
          <a:p>
            <a:fld id="{810FE870-AE83-4C40-81F3-233C8BECCB1B}" type="datetimeFigureOut">
              <a:rPr lang="en-US" smtClean="0"/>
              <a:t>5/17/2023</a:t>
            </a:fld>
            <a:endParaRPr lang="en-US"/>
          </a:p>
        </p:txBody>
      </p:sp>
      <p:sp>
        <p:nvSpPr>
          <p:cNvPr id="5" name="Footer Placeholder 4">
            <a:extLst>
              <a:ext uri="{FF2B5EF4-FFF2-40B4-BE49-F238E27FC236}">
                <a16:creationId xmlns:a16="http://schemas.microsoft.com/office/drawing/2014/main" id="{41CEB8B6-252F-454C-9ACE-D49A757063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BC8C2F-A828-4489-A7B6-17EBD7E7B104}"/>
              </a:ext>
            </a:extLst>
          </p:cNvPr>
          <p:cNvSpPr>
            <a:spLocks noGrp="1"/>
          </p:cNvSpPr>
          <p:nvPr>
            <p:ph type="sldNum" sz="quarter" idx="12"/>
          </p:nvPr>
        </p:nvSpPr>
        <p:spPr/>
        <p:txBody>
          <a:bodyPr/>
          <a:lstStyle/>
          <a:p>
            <a:fld id="{9290FF26-1B5B-4961-9A22-933528667669}" type="slidenum">
              <a:rPr lang="en-US" smtClean="0"/>
              <a:t>‹#›</a:t>
            </a:fld>
            <a:endParaRPr lang="en-US"/>
          </a:p>
        </p:txBody>
      </p:sp>
    </p:spTree>
    <p:extLst>
      <p:ext uri="{BB962C8B-B14F-4D97-AF65-F5344CB8AC3E}">
        <p14:creationId xmlns:p14="http://schemas.microsoft.com/office/powerpoint/2010/main" val="3941642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2C67B-A1AE-4031-8E2D-23A01ED0A4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C5ABDC-FA84-43B8-BD7B-A47BB3F779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72C42F-5D5E-44BB-8481-FA0A3051727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A67F213-D2D9-41FE-8A17-2E137A021EEF}"/>
              </a:ext>
            </a:extLst>
          </p:cNvPr>
          <p:cNvSpPr>
            <a:spLocks noGrp="1"/>
          </p:cNvSpPr>
          <p:nvPr>
            <p:ph type="dt" sz="half" idx="10"/>
          </p:nvPr>
        </p:nvSpPr>
        <p:spPr/>
        <p:txBody>
          <a:bodyPr/>
          <a:lstStyle/>
          <a:p>
            <a:fld id="{810FE870-AE83-4C40-81F3-233C8BECCB1B}" type="datetimeFigureOut">
              <a:rPr lang="en-US" smtClean="0"/>
              <a:t>5/17/2023</a:t>
            </a:fld>
            <a:endParaRPr lang="en-US"/>
          </a:p>
        </p:txBody>
      </p:sp>
      <p:sp>
        <p:nvSpPr>
          <p:cNvPr id="6" name="Footer Placeholder 5">
            <a:extLst>
              <a:ext uri="{FF2B5EF4-FFF2-40B4-BE49-F238E27FC236}">
                <a16:creationId xmlns:a16="http://schemas.microsoft.com/office/drawing/2014/main" id="{33A2EE21-D261-47F5-8188-DC8C531551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353CFB-8792-4E7C-A4B5-BBBFAEC4AA02}"/>
              </a:ext>
            </a:extLst>
          </p:cNvPr>
          <p:cNvSpPr>
            <a:spLocks noGrp="1"/>
          </p:cNvSpPr>
          <p:nvPr>
            <p:ph type="sldNum" sz="quarter" idx="12"/>
          </p:nvPr>
        </p:nvSpPr>
        <p:spPr/>
        <p:txBody>
          <a:bodyPr/>
          <a:lstStyle/>
          <a:p>
            <a:fld id="{9290FF26-1B5B-4961-9A22-933528667669}" type="slidenum">
              <a:rPr lang="en-US" smtClean="0"/>
              <a:t>‹#›</a:t>
            </a:fld>
            <a:endParaRPr lang="en-US"/>
          </a:p>
        </p:txBody>
      </p:sp>
    </p:spTree>
    <p:extLst>
      <p:ext uri="{BB962C8B-B14F-4D97-AF65-F5344CB8AC3E}">
        <p14:creationId xmlns:p14="http://schemas.microsoft.com/office/powerpoint/2010/main" val="2502765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273F1-9686-4E15-8219-FE24ADD293F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6FD4BBB-279B-4557-AA78-FBC3B4E707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32377C-C195-4CB1-A77F-80ECF7BE55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18DD0FE-DAAE-49B3-A93B-447863EED1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FDD5FC-F90B-4135-A230-7D28B13D8DE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1EB87A-6B14-4CDD-8C25-99D46467E69E}"/>
              </a:ext>
            </a:extLst>
          </p:cNvPr>
          <p:cNvSpPr>
            <a:spLocks noGrp="1"/>
          </p:cNvSpPr>
          <p:nvPr>
            <p:ph type="dt" sz="half" idx="10"/>
          </p:nvPr>
        </p:nvSpPr>
        <p:spPr/>
        <p:txBody>
          <a:bodyPr/>
          <a:lstStyle/>
          <a:p>
            <a:fld id="{810FE870-AE83-4C40-81F3-233C8BECCB1B}" type="datetimeFigureOut">
              <a:rPr lang="en-US" smtClean="0"/>
              <a:t>5/17/2023</a:t>
            </a:fld>
            <a:endParaRPr lang="en-US"/>
          </a:p>
        </p:txBody>
      </p:sp>
      <p:sp>
        <p:nvSpPr>
          <p:cNvPr id="8" name="Footer Placeholder 7">
            <a:extLst>
              <a:ext uri="{FF2B5EF4-FFF2-40B4-BE49-F238E27FC236}">
                <a16:creationId xmlns:a16="http://schemas.microsoft.com/office/drawing/2014/main" id="{46FDE42C-47A1-41A2-9424-F1E199742C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611C242-F297-4CE6-9A68-564960F1CC6F}"/>
              </a:ext>
            </a:extLst>
          </p:cNvPr>
          <p:cNvSpPr>
            <a:spLocks noGrp="1"/>
          </p:cNvSpPr>
          <p:nvPr>
            <p:ph type="sldNum" sz="quarter" idx="12"/>
          </p:nvPr>
        </p:nvSpPr>
        <p:spPr/>
        <p:txBody>
          <a:bodyPr/>
          <a:lstStyle/>
          <a:p>
            <a:fld id="{9290FF26-1B5B-4961-9A22-933528667669}" type="slidenum">
              <a:rPr lang="en-US" smtClean="0"/>
              <a:t>‹#›</a:t>
            </a:fld>
            <a:endParaRPr lang="en-US"/>
          </a:p>
        </p:txBody>
      </p:sp>
    </p:spTree>
    <p:extLst>
      <p:ext uri="{BB962C8B-B14F-4D97-AF65-F5344CB8AC3E}">
        <p14:creationId xmlns:p14="http://schemas.microsoft.com/office/powerpoint/2010/main" val="3013516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2DAD2-E3BC-4366-B364-9935EC5ACA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AA21E66-483D-446B-B493-C0B2896501CF}"/>
              </a:ext>
            </a:extLst>
          </p:cNvPr>
          <p:cNvSpPr>
            <a:spLocks noGrp="1"/>
          </p:cNvSpPr>
          <p:nvPr>
            <p:ph type="dt" sz="half" idx="10"/>
          </p:nvPr>
        </p:nvSpPr>
        <p:spPr/>
        <p:txBody>
          <a:bodyPr/>
          <a:lstStyle/>
          <a:p>
            <a:fld id="{810FE870-AE83-4C40-81F3-233C8BECCB1B}" type="datetimeFigureOut">
              <a:rPr lang="en-US" smtClean="0"/>
              <a:t>5/17/2023</a:t>
            </a:fld>
            <a:endParaRPr lang="en-US"/>
          </a:p>
        </p:txBody>
      </p:sp>
      <p:sp>
        <p:nvSpPr>
          <p:cNvPr id="4" name="Footer Placeholder 3">
            <a:extLst>
              <a:ext uri="{FF2B5EF4-FFF2-40B4-BE49-F238E27FC236}">
                <a16:creationId xmlns:a16="http://schemas.microsoft.com/office/drawing/2014/main" id="{80FBE982-4CA2-44C7-9F5F-231C916D067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301F57C-E764-4387-A5EC-05B9492B7DEB}"/>
              </a:ext>
            </a:extLst>
          </p:cNvPr>
          <p:cNvSpPr>
            <a:spLocks noGrp="1"/>
          </p:cNvSpPr>
          <p:nvPr>
            <p:ph type="sldNum" sz="quarter" idx="12"/>
          </p:nvPr>
        </p:nvSpPr>
        <p:spPr/>
        <p:txBody>
          <a:bodyPr/>
          <a:lstStyle/>
          <a:p>
            <a:fld id="{9290FF26-1B5B-4961-9A22-933528667669}" type="slidenum">
              <a:rPr lang="en-US" smtClean="0"/>
              <a:t>‹#›</a:t>
            </a:fld>
            <a:endParaRPr lang="en-US"/>
          </a:p>
        </p:txBody>
      </p:sp>
    </p:spTree>
    <p:extLst>
      <p:ext uri="{BB962C8B-B14F-4D97-AF65-F5344CB8AC3E}">
        <p14:creationId xmlns:p14="http://schemas.microsoft.com/office/powerpoint/2010/main" val="1602559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18D8EC-16D1-468E-93E5-BA9B14C5F23C}"/>
              </a:ext>
            </a:extLst>
          </p:cNvPr>
          <p:cNvSpPr>
            <a:spLocks noGrp="1"/>
          </p:cNvSpPr>
          <p:nvPr>
            <p:ph type="dt" sz="half" idx="10"/>
          </p:nvPr>
        </p:nvSpPr>
        <p:spPr/>
        <p:txBody>
          <a:bodyPr/>
          <a:lstStyle/>
          <a:p>
            <a:fld id="{810FE870-AE83-4C40-81F3-233C8BECCB1B}" type="datetimeFigureOut">
              <a:rPr lang="en-US" smtClean="0"/>
              <a:t>5/17/2023</a:t>
            </a:fld>
            <a:endParaRPr lang="en-US"/>
          </a:p>
        </p:txBody>
      </p:sp>
      <p:sp>
        <p:nvSpPr>
          <p:cNvPr id="3" name="Footer Placeholder 2">
            <a:extLst>
              <a:ext uri="{FF2B5EF4-FFF2-40B4-BE49-F238E27FC236}">
                <a16:creationId xmlns:a16="http://schemas.microsoft.com/office/drawing/2014/main" id="{3A21B88D-CD57-452E-A821-B7F7AFE5325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B21E2E0-FB40-4078-ACE5-E5F130243AAC}"/>
              </a:ext>
            </a:extLst>
          </p:cNvPr>
          <p:cNvSpPr>
            <a:spLocks noGrp="1"/>
          </p:cNvSpPr>
          <p:nvPr>
            <p:ph type="sldNum" sz="quarter" idx="12"/>
          </p:nvPr>
        </p:nvSpPr>
        <p:spPr/>
        <p:txBody>
          <a:bodyPr/>
          <a:lstStyle/>
          <a:p>
            <a:fld id="{9290FF26-1B5B-4961-9A22-933528667669}" type="slidenum">
              <a:rPr lang="en-US" smtClean="0"/>
              <a:t>‹#›</a:t>
            </a:fld>
            <a:endParaRPr lang="en-US"/>
          </a:p>
        </p:txBody>
      </p:sp>
    </p:spTree>
    <p:extLst>
      <p:ext uri="{BB962C8B-B14F-4D97-AF65-F5344CB8AC3E}">
        <p14:creationId xmlns:p14="http://schemas.microsoft.com/office/powerpoint/2010/main" val="1352631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D49E6-ADBD-4EC4-B6ED-5D933EDB0B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F782285-AC8E-4B38-B601-5F217EF53A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393511E-E593-47C9-8E6D-6D962F2E9B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73C475-448C-415A-9508-CA1F620F149C}"/>
              </a:ext>
            </a:extLst>
          </p:cNvPr>
          <p:cNvSpPr>
            <a:spLocks noGrp="1"/>
          </p:cNvSpPr>
          <p:nvPr>
            <p:ph type="dt" sz="half" idx="10"/>
          </p:nvPr>
        </p:nvSpPr>
        <p:spPr/>
        <p:txBody>
          <a:bodyPr/>
          <a:lstStyle/>
          <a:p>
            <a:fld id="{810FE870-AE83-4C40-81F3-233C8BECCB1B}" type="datetimeFigureOut">
              <a:rPr lang="en-US" smtClean="0"/>
              <a:t>5/17/2023</a:t>
            </a:fld>
            <a:endParaRPr lang="en-US"/>
          </a:p>
        </p:txBody>
      </p:sp>
      <p:sp>
        <p:nvSpPr>
          <p:cNvPr id="6" name="Footer Placeholder 5">
            <a:extLst>
              <a:ext uri="{FF2B5EF4-FFF2-40B4-BE49-F238E27FC236}">
                <a16:creationId xmlns:a16="http://schemas.microsoft.com/office/drawing/2014/main" id="{EE0DFCC9-13F3-4C39-8732-1220467F37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853F8B-E4E2-468E-8180-301386EB3EF8}"/>
              </a:ext>
            </a:extLst>
          </p:cNvPr>
          <p:cNvSpPr>
            <a:spLocks noGrp="1"/>
          </p:cNvSpPr>
          <p:nvPr>
            <p:ph type="sldNum" sz="quarter" idx="12"/>
          </p:nvPr>
        </p:nvSpPr>
        <p:spPr/>
        <p:txBody>
          <a:bodyPr/>
          <a:lstStyle/>
          <a:p>
            <a:fld id="{9290FF26-1B5B-4961-9A22-933528667669}" type="slidenum">
              <a:rPr lang="en-US" smtClean="0"/>
              <a:t>‹#›</a:t>
            </a:fld>
            <a:endParaRPr lang="en-US"/>
          </a:p>
        </p:txBody>
      </p:sp>
    </p:spTree>
    <p:extLst>
      <p:ext uri="{BB962C8B-B14F-4D97-AF65-F5344CB8AC3E}">
        <p14:creationId xmlns:p14="http://schemas.microsoft.com/office/powerpoint/2010/main" val="3244035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423D7-5D17-4800-80EB-129D63300F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1BEABB-D7B5-4EEB-87BA-BFA3692C0E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BE3578C-2C51-476A-9483-5BE43DCC5F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98050F-3723-4825-8DCF-529AA6BA6C07}"/>
              </a:ext>
            </a:extLst>
          </p:cNvPr>
          <p:cNvSpPr>
            <a:spLocks noGrp="1"/>
          </p:cNvSpPr>
          <p:nvPr>
            <p:ph type="dt" sz="half" idx="10"/>
          </p:nvPr>
        </p:nvSpPr>
        <p:spPr/>
        <p:txBody>
          <a:bodyPr/>
          <a:lstStyle/>
          <a:p>
            <a:fld id="{810FE870-AE83-4C40-81F3-233C8BECCB1B}" type="datetimeFigureOut">
              <a:rPr lang="en-US" smtClean="0"/>
              <a:t>5/17/2023</a:t>
            </a:fld>
            <a:endParaRPr lang="en-US"/>
          </a:p>
        </p:txBody>
      </p:sp>
      <p:sp>
        <p:nvSpPr>
          <p:cNvPr id="6" name="Footer Placeholder 5">
            <a:extLst>
              <a:ext uri="{FF2B5EF4-FFF2-40B4-BE49-F238E27FC236}">
                <a16:creationId xmlns:a16="http://schemas.microsoft.com/office/drawing/2014/main" id="{32045F17-AE11-4FC1-AA2D-BC091FC0A0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FEF64E-A986-45B6-9CA4-E80C9DFA514D}"/>
              </a:ext>
            </a:extLst>
          </p:cNvPr>
          <p:cNvSpPr>
            <a:spLocks noGrp="1"/>
          </p:cNvSpPr>
          <p:nvPr>
            <p:ph type="sldNum" sz="quarter" idx="12"/>
          </p:nvPr>
        </p:nvSpPr>
        <p:spPr/>
        <p:txBody>
          <a:bodyPr/>
          <a:lstStyle/>
          <a:p>
            <a:fld id="{9290FF26-1B5B-4961-9A22-933528667669}" type="slidenum">
              <a:rPr lang="en-US" smtClean="0"/>
              <a:t>‹#›</a:t>
            </a:fld>
            <a:endParaRPr lang="en-US"/>
          </a:p>
        </p:txBody>
      </p:sp>
    </p:spTree>
    <p:extLst>
      <p:ext uri="{BB962C8B-B14F-4D97-AF65-F5344CB8AC3E}">
        <p14:creationId xmlns:p14="http://schemas.microsoft.com/office/powerpoint/2010/main" val="1445567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20A34D-96A1-41B1-9B3D-45EB075140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45A4BAF-FA8E-4347-AC80-56A2D1F947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7741C0-081E-4F04-A794-106092787E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0FE870-AE83-4C40-81F3-233C8BECCB1B}" type="datetimeFigureOut">
              <a:rPr lang="en-US" smtClean="0"/>
              <a:t>5/17/2023</a:t>
            </a:fld>
            <a:endParaRPr lang="en-US"/>
          </a:p>
        </p:txBody>
      </p:sp>
      <p:sp>
        <p:nvSpPr>
          <p:cNvPr id="5" name="Footer Placeholder 4">
            <a:extLst>
              <a:ext uri="{FF2B5EF4-FFF2-40B4-BE49-F238E27FC236}">
                <a16:creationId xmlns:a16="http://schemas.microsoft.com/office/drawing/2014/main" id="{1C1549C7-0C0A-43C3-8933-3857E1DC5E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702DD42-36B5-420F-94C9-F3336DB99A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90FF26-1B5B-4961-9A22-933528667669}" type="slidenum">
              <a:rPr lang="en-US" smtClean="0"/>
              <a:t>‹#›</a:t>
            </a:fld>
            <a:endParaRPr lang="en-US"/>
          </a:p>
        </p:txBody>
      </p:sp>
    </p:spTree>
    <p:extLst>
      <p:ext uri="{BB962C8B-B14F-4D97-AF65-F5344CB8AC3E}">
        <p14:creationId xmlns:p14="http://schemas.microsoft.com/office/powerpoint/2010/main" val="2566671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docs.google.com/presentation/d/1EkSPk48gN5CpNaFJ-4YgaUW1IIhrANIylVualrnFLxM/edit?usp=sharing" TargetMode="Externa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docs.google.com/document/d/10jBRQT-J2WaDo_y5gFWWcUtYKNskModi24DTo1il7Ik/edit" TargetMode="Externa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647273D-940A-49A5-AB26-83F72DB0BFE6}"/>
              </a:ext>
            </a:extLst>
          </p:cNvPr>
          <p:cNvPicPr>
            <a:picLocks noChangeAspect="1"/>
          </p:cNvPicPr>
          <p:nvPr/>
        </p:nvPicPr>
        <p:blipFill>
          <a:blip r:embed="rId3">
            <a:extLst>
              <a:ext uri="{BEBA8EAE-BF5A-486C-A8C5-ECC9F3942E4B}">
                <a14:imgProps xmlns:a14="http://schemas.microsoft.com/office/drawing/2010/main">
                  <a14:imgLayer r:embed="rId4">
                    <a14:imgEffect>
                      <a14:artisticCrisscrossEtching/>
                    </a14:imgEffect>
                  </a14:imgLayer>
                </a14:imgProps>
              </a:ext>
              <a:ext uri="{28A0092B-C50C-407E-A947-70E740481C1C}">
                <a14:useLocalDpi xmlns:a14="http://schemas.microsoft.com/office/drawing/2010/main" val="0"/>
              </a:ext>
            </a:extLst>
          </a:blip>
          <a:stretch>
            <a:fillRect/>
          </a:stretch>
        </p:blipFill>
        <p:spPr>
          <a:xfrm>
            <a:off x="1" y="0"/>
            <a:ext cx="12183032" cy="6858178"/>
          </a:xfrm>
          <a:prstGeom prst="rect">
            <a:avLst/>
          </a:prstGeom>
        </p:spPr>
      </p:pic>
      <p:sp>
        <p:nvSpPr>
          <p:cNvPr id="6" name="Rectangle 5">
            <a:extLst>
              <a:ext uri="{FF2B5EF4-FFF2-40B4-BE49-F238E27FC236}">
                <a16:creationId xmlns:a16="http://schemas.microsoft.com/office/drawing/2014/main" id="{A0741C5B-AB39-4504-B3A5-3A2BA6EA5C19}"/>
              </a:ext>
            </a:extLst>
          </p:cNvPr>
          <p:cNvSpPr/>
          <p:nvPr/>
        </p:nvSpPr>
        <p:spPr>
          <a:xfrm>
            <a:off x="1403262" y="-79799"/>
            <a:ext cx="9278567" cy="830997"/>
          </a:xfrm>
          <a:prstGeom prst="rect">
            <a:avLst/>
          </a:prstGeom>
          <a:noFill/>
        </p:spPr>
        <p:txBody>
          <a:bodyPr wrap="none" lIns="91440" tIns="45720" rIns="91440" bIns="45720">
            <a:spAutoFit/>
          </a:bodyPr>
          <a:lstStyle/>
          <a:p>
            <a:pPr algn="ctr"/>
            <a:r>
              <a:rPr lang="en-US" sz="4800" b="1" spc="50" dirty="0">
                <a:ln w="9525" cmpd="sng">
                  <a:solidFill>
                    <a:schemeClr val="accent1"/>
                  </a:solidFill>
                  <a:prstDash val="solid"/>
                </a:ln>
                <a:solidFill>
                  <a:srgbClr val="70AD47">
                    <a:tint val="1000"/>
                  </a:srgbClr>
                </a:solidFill>
                <a:effectLst>
                  <a:glow rad="38100">
                    <a:schemeClr val="accent1">
                      <a:alpha val="40000"/>
                    </a:schemeClr>
                  </a:glow>
                </a:effectLst>
              </a:rPr>
              <a:t>Equity Committee – Agenda – 5/17</a:t>
            </a:r>
            <a:endParaRPr lang="en-US" sz="48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cxnSp>
        <p:nvCxnSpPr>
          <p:cNvPr id="8" name="Straight Connector 7">
            <a:extLst>
              <a:ext uri="{FF2B5EF4-FFF2-40B4-BE49-F238E27FC236}">
                <a16:creationId xmlns:a16="http://schemas.microsoft.com/office/drawing/2014/main" id="{6213BC18-00BB-40EE-A95F-BCBF21BBE42D}"/>
              </a:ext>
            </a:extLst>
          </p:cNvPr>
          <p:cNvCxnSpPr/>
          <p:nvPr/>
        </p:nvCxnSpPr>
        <p:spPr>
          <a:xfrm>
            <a:off x="16043" y="788497"/>
            <a:ext cx="12183033" cy="0"/>
          </a:xfrm>
          <a:prstGeom prst="line">
            <a:avLst/>
          </a:prstGeom>
          <a:ln w="127000" cmpd="tri"/>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EF14439-BDFD-4869-8FCA-1B9920DABDC9}"/>
              </a:ext>
            </a:extLst>
          </p:cNvPr>
          <p:cNvSpPr txBox="1"/>
          <p:nvPr/>
        </p:nvSpPr>
        <p:spPr>
          <a:xfrm>
            <a:off x="364993" y="895343"/>
            <a:ext cx="11565924" cy="6678751"/>
          </a:xfrm>
          <a:prstGeom prst="rect">
            <a:avLst/>
          </a:prstGeom>
          <a:solidFill>
            <a:srgbClr val="BECBD1"/>
          </a:solidFill>
        </p:spPr>
        <p:txBody>
          <a:bodyPr wrap="square" rtlCol="0">
            <a:spAutoFit/>
          </a:bodyPr>
          <a:lstStyle/>
          <a:p>
            <a:r>
              <a:rPr lang="en-US" b="1" dirty="0"/>
              <a:t>6:00 – Ice Breaker – Other than Vashon or Maury, what’s your favorite island?</a:t>
            </a:r>
          </a:p>
          <a:p>
            <a:endParaRPr lang="en-US" sz="1000" b="1" dirty="0">
              <a:highlight>
                <a:srgbClr val="FFFF00"/>
              </a:highlight>
            </a:endParaRPr>
          </a:p>
          <a:p>
            <a:r>
              <a:rPr lang="en-US" b="1" dirty="0"/>
              <a:t>6:10 – Land Acknowledgement</a:t>
            </a:r>
            <a:endParaRPr lang="en-US" b="1" dirty="0">
              <a:highlight>
                <a:srgbClr val="00FF00"/>
              </a:highlight>
            </a:endParaRPr>
          </a:p>
          <a:p>
            <a:endParaRPr lang="en-US" sz="1000" b="1" dirty="0"/>
          </a:p>
          <a:p>
            <a:r>
              <a:rPr lang="en-US" b="1" dirty="0"/>
              <a:t>6:12 – Review and approve or revise this agenda</a:t>
            </a:r>
          </a:p>
          <a:p>
            <a:endParaRPr lang="en-US" sz="1000" b="1" dirty="0"/>
          </a:p>
          <a:p>
            <a:r>
              <a:rPr lang="en-US" b="1" dirty="0"/>
              <a:t>6:14 - Approve or revise notes from 5-3 meeting</a:t>
            </a:r>
          </a:p>
          <a:p>
            <a:endParaRPr lang="en-US" sz="1000" b="1" dirty="0"/>
          </a:p>
          <a:p>
            <a:r>
              <a:rPr lang="en-US" b="1" u="sng" dirty="0"/>
              <a:t>Outreach Initiative</a:t>
            </a:r>
          </a:p>
          <a:p>
            <a:pPr lvl="1"/>
            <a:r>
              <a:rPr lang="en-US" b="1" dirty="0"/>
              <a:t>6:15 – Check in on how interviews are progressing/feedback/insights</a:t>
            </a:r>
          </a:p>
          <a:p>
            <a:pPr lvl="1"/>
            <a:endParaRPr lang="en-US" sz="1000" b="1" dirty="0"/>
          </a:p>
          <a:p>
            <a:pPr lvl="1"/>
            <a:r>
              <a:rPr lang="en-US" b="1" dirty="0"/>
              <a:t>6:25 - Decision: Outreach Initiative approach revision?</a:t>
            </a:r>
          </a:p>
          <a:p>
            <a:pPr lvl="1"/>
            <a:r>
              <a:rPr lang="en-US" b="1" dirty="0"/>
              <a:t>          </a:t>
            </a:r>
            <a:r>
              <a:rPr lang="en-US" sz="1800" u="sng" dirty="0">
                <a:solidFill>
                  <a:srgbClr val="0000FF"/>
                </a:solidFill>
                <a:effectLst/>
                <a:latin typeface="Calibri" panose="020F0502020204030204" pitchFamily="34" charset="0"/>
                <a:ea typeface="Times New Roman" panose="02020603050405020304" pitchFamily="18" charset="0"/>
                <a:hlinkClick r:id="rId5"/>
              </a:rPr>
              <a:t>Slide Deck</a:t>
            </a:r>
            <a:r>
              <a:rPr lang="en-US" sz="1800" b="1" u="sng" dirty="0">
                <a:solidFill>
                  <a:srgbClr val="0000FF"/>
                </a:solidFill>
                <a:effectLst/>
                <a:latin typeface="Calibri" panose="020F0502020204030204" pitchFamily="34" charset="0"/>
                <a:ea typeface="Times New Roman" panose="02020603050405020304" pitchFamily="18" charset="0"/>
              </a:rPr>
              <a:t> </a:t>
            </a:r>
            <a:r>
              <a:rPr lang="en-US" b="1" dirty="0"/>
              <a:t>&amp; notes from the sub-committee.  </a:t>
            </a:r>
          </a:p>
          <a:p>
            <a:pPr lvl="1"/>
            <a:r>
              <a:rPr lang="en-US" b="1" dirty="0"/>
              <a:t>          Select “Show Speaker Notes” from the “View” menu</a:t>
            </a:r>
          </a:p>
          <a:p>
            <a:pPr lvl="1"/>
            <a:endParaRPr lang="en-US" b="1" dirty="0"/>
          </a:p>
          <a:p>
            <a:r>
              <a:rPr lang="en-US" b="1" dirty="0"/>
              <a:t>6:50 - Second round: Equity Toolkit, additional thoughts? – Kathleen and Terry</a:t>
            </a:r>
          </a:p>
          <a:p>
            <a:endParaRPr lang="en-US" sz="1000" b="1" dirty="0"/>
          </a:p>
          <a:p>
            <a:r>
              <a:rPr lang="en-US" b="1" dirty="0"/>
              <a:t>7:20 – Volunteer opportunity – possible screening of Ancestral Waters – contact Amy Morrison at Backbone Campaign</a:t>
            </a:r>
          </a:p>
          <a:p>
            <a:endParaRPr lang="en-US" sz="1000" b="1" dirty="0"/>
          </a:p>
          <a:p>
            <a:r>
              <a:rPr lang="en-US" b="1" dirty="0"/>
              <a:t>7:25 – Call for priority topics and next meeting date (6/7 or 6/21)?</a:t>
            </a:r>
          </a:p>
          <a:p>
            <a:endParaRPr lang="en-US" sz="1000" b="1" dirty="0"/>
          </a:p>
          <a:p>
            <a:r>
              <a:rPr lang="en-US" b="1" dirty="0"/>
              <a:t>7:30 – Adjourn</a:t>
            </a:r>
          </a:p>
          <a:p>
            <a:endParaRPr lang="en-US" b="1" dirty="0"/>
          </a:p>
          <a:p>
            <a:endParaRPr lang="en-US" b="1" dirty="0"/>
          </a:p>
          <a:p>
            <a:endParaRPr lang="en-US" b="1" dirty="0"/>
          </a:p>
          <a:p>
            <a:endParaRPr lang="en-US" sz="2000" b="1" dirty="0"/>
          </a:p>
          <a:p>
            <a:endParaRPr lang="en-US" sz="1400" b="1" dirty="0"/>
          </a:p>
        </p:txBody>
      </p:sp>
      <p:sp>
        <p:nvSpPr>
          <p:cNvPr id="3" name="Rectangle 2">
            <a:extLst>
              <a:ext uri="{FF2B5EF4-FFF2-40B4-BE49-F238E27FC236}">
                <a16:creationId xmlns:a16="http://schemas.microsoft.com/office/drawing/2014/main" id="{D187905E-CBD0-0DF9-3318-F0994B743D06}"/>
              </a:ext>
            </a:extLst>
          </p:cNvPr>
          <p:cNvSpPr/>
          <p:nvPr/>
        </p:nvSpPr>
        <p:spPr>
          <a:xfrm>
            <a:off x="8858835" y="1535314"/>
            <a:ext cx="2226892" cy="1107996"/>
          </a:xfrm>
          <a:prstGeom prst="rect">
            <a:avLst/>
          </a:prstGeom>
          <a:noFill/>
          <a:ln w="38100">
            <a:noFill/>
          </a:ln>
        </p:spPr>
        <p:txBody>
          <a:bodyPr wrap="none" lIns="91440" tIns="45720" rIns="91440" bIns="45720">
            <a:spAutoFit/>
          </a:bodyPr>
          <a:lstStyle/>
          <a:p>
            <a:pPr algn="ctr"/>
            <a:r>
              <a:rPr lang="en-US" sz="6600" b="1" dirty="0">
                <a:ln w="6600">
                  <a:solidFill>
                    <a:schemeClr val="accent2"/>
                  </a:solidFill>
                  <a:prstDash val="solid"/>
                </a:ln>
                <a:solidFill>
                  <a:srgbClr val="FFFFFF"/>
                </a:solidFill>
                <a:effectLst>
                  <a:outerShdw dist="38100" dir="2700000" algn="tl" rotWithShape="0">
                    <a:schemeClr val="accent2"/>
                  </a:outerShdw>
                </a:effectLst>
              </a:rPr>
              <a:t>FINAL</a:t>
            </a:r>
            <a:endParaRPr lang="en-US" sz="66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4" name="TextBox 3">
            <a:extLst>
              <a:ext uri="{FF2B5EF4-FFF2-40B4-BE49-F238E27FC236}">
                <a16:creationId xmlns:a16="http://schemas.microsoft.com/office/drawing/2014/main" id="{66380AF3-55D4-22F3-9172-9BDE988E0C86}"/>
              </a:ext>
            </a:extLst>
          </p:cNvPr>
          <p:cNvSpPr txBox="1"/>
          <p:nvPr/>
        </p:nvSpPr>
        <p:spPr>
          <a:xfrm>
            <a:off x="7816835" y="4407929"/>
            <a:ext cx="1592103" cy="369332"/>
          </a:xfrm>
          <a:prstGeom prst="rect">
            <a:avLst/>
          </a:prstGeom>
          <a:noFill/>
        </p:spPr>
        <p:txBody>
          <a:bodyPr wrap="none" rtlCol="0">
            <a:spAutoFit/>
          </a:bodyPr>
          <a:lstStyle/>
          <a:p>
            <a:r>
              <a:rPr lang="en-US" dirty="0">
                <a:highlight>
                  <a:srgbClr val="FFFF00"/>
                </a:highlight>
              </a:rPr>
              <a:t>Did not discuss</a:t>
            </a:r>
          </a:p>
        </p:txBody>
      </p:sp>
      <p:sp>
        <p:nvSpPr>
          <p:cNvPr id="7" name="Oval 6">
            <a:extLst>
              <a:ext uri="{FF2B5EF4-FFF2-40B4-BE49-F238E27FC236}">
                <a16:creationId xmlns:a16="http://schemas.microsoft.com/office/drawing/2014/main" id="{8E455457-3C6C-E603-9E3E-75E6A35FC5B7}"/>
              </a:ext>
            </a:extLst>
          </p:cNvPr>
          <p:cNvSpPr/>
          <p:nvPr/>
        </p:nvSpPr>
        <p:spPr>
          <a:xfrm>
            <a:off x="5995555" y="5259983"/>
            <a:ext cx="633845" cy="369332"/>
          </a:xfrm>
          <a:prstGeom prst="ellipse">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8354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647273D-940A-49A5-AB26-83F72DB0BFE6}"/>
              </a:ext>
            </a:extLst>
          </p:cNvPr>
          <p:cNvPicPr>
            <a:picLocks noChangeAspect="1"/>
          </p:cNvPicPr>
          <p:nvPr/>
        </p:nvPicPr>
        <p:blipFill>
          <a:blip r:embed="rId3">
            <a:extLst>
              <a:ext uri="{BEBA8EAE-BF5A-486C-A8C5-ECC9F3942E4B}">
                <a14:imgProps xmlns:a14="http://schemas.microsoft.com/office/drawing/2010/main">
                  <a14:imgLayer r:embed="rId4">
                    <a14:imgEffect>
                      <a14:artisticCrisscrossEtching/>
                    </a14:imgEffect>
                  </a14:imgLayer>
                </a14:imgProps>
              </a:ext>
              <a:ext uri="{28A0092B-C50C-407E-A947-70E740481C1C}">
                <a14:useLocalDpi xmlns:a14="http://schemas.microsoft.com/office/drawing/2010/main" val="0"/>
              </a:ext>
            </a:extLst>
          </a:blip>
          <a:stretch>
            <a:fillRect/>
          </a:stretch>
        </p:blipFill>
        <p:spPr>
          <a:xfrm>
            <a:off x="1" y="0"/>
            <a:ext cx="12183032" cy="6858178"/>
          </a:xfrm>
          <a:prstGeom prst="rect">
            <a:avLst/>
          </a:prstGeom>
        </p:spPr>
      </p:pic>
      <p:sp>
        <p:nvSpPr>
          <p:cNvPr id="6" name="Rectangle 5">
            <a:extLst>
              <a:ext uri="{FF2B5EF4-FFF2-40B4-BE49-F238E27FC236}">
                <a16:creationId xmlns:a16="http://schemas.microsoft.com/office/drawing/2014/main" id="{A0741C5B-AB39-4504-B3A5-3A2BA6EA5C19}"/>
              </a:ext>
            </a:extLst>
          </p:cNvPr>
          <p:cNvSpPr/>
          <p:nvPr/>
        </p:nvSpPr>
        <p:spPr>
          <a:xfrm>
            <a:off x="2815896" y="-27838"/>
            <a:ext cx="6453305" cy="830997"/>
          </a:xfrm>
          <a:prstGeom prst="rect">
            <a:avLst/>
          </a:prstGeom>
          <a:noFill/>
        </p:spPr>
        <p:txBody>
          <a:bodyPr wrap="none" lIns="91440" tIns="45720" rIns="91440" bIns="45720">
            <a:spAutoFit/>
          </a:bodyPr>
          <a:lstStyle/>
          <a:p>
            <a:pPr algn="ctr"/>
            <a:r>
              <a:rPr lang="en-US" sz="4800" b="1" spc="50" dirty="0">
                <a:ln w="9525" cmpd="sng">
                  <a:solidFill>
                    <a:schemeClr val="accent1"/>
                  </a:solidFill>
                  <a:prstDash val="solid"/>
                </a:ln>
                <a:solidFill>
                  <a:srgbClr val="70AD47">
                    <a:tint val="1000"/>
                  </a:srgbClr>
                </a:solidFill>
                <a:effectLst>
                  <a:glow rad="38100">
                    <a:schemeClr val="accent1">
                      <a:alpha val="40000"/>
                    </a:schemeClr>
                  </a:glow>
                </a:effectLst>
              </a:rPr>
              <a:t>Land Acknowledgement</a:t>
            </a:r>
            <a:endParaRPr lang="en-US" sz="48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cxnSp>
        <p:nvCxnSpPr>
          <p:cNvPr id="8" name="Straight Connector 7">
            <a:extLst>
              <a:ext uri="{FF2B5EF4-FFF2-40B4-BE49-F238E27FC236}">
                <a16:creationId xmlns:a16="http://schemas.microsoft.com/office/drawing/2014/main" id="{6213BC18-00BB-40EE-A95F-BCBF21BBE42D}"/>
              </a:ext>
            </a:extLst>
          </p:cNvPr>
          <p:cNvCxnSpPr/>
          <p:nvPr/>
        </p:nvCxnSpPr>
        <p:spPr>
          <a:xfrm>
            <a:off x="16043" y="896671"/>
            <a:ext cx="12183033" cy="0"/>
          </a:xfrm>
          <a:prstGeom prst="line">
            <a:avLst/>
          </a:prstGeom>
          <a:ln w="127000" cmpd="tri"/>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EF14439-BDFD-4869-8FCA-1B9920DABDC9}"/>
              </a:ext>
            </a:extLst>
          </p:cNvPr>
          <p:cNvSpPr txBox="1"/>
          <p:nvPr/>
        </p:nvSpPr>
        <p:spPr>
          <a:xfrm>
            <a:off x="313038" y="979793"/>
            <a:ext cx="11565924" cy="5909310"/>
          </a:xfrm>
          <a:prstGeom prst="rect">
            <a:avLst/>
          </a:prstGeom>
          <a:solidFill>
            <a:srgbClr val="BECBD1"/>
          </a:solidFill>
        </p:spPr>
        <p:txBody>
          <a:bodyPr wrap="square" rtlCol="0">
            <a:spAutoFit/>
          </a:bodyPr>
          <a:lstStyle/>
          <a:p>
            <a:pPr marL="0" marR="0">
              <a:spcBef>
                <a:spcPts val="0"/>
              </a:spcBef>
              <a:spcAft>
                <a:spcPts val="0"/>
              </a:spcAft>
            </a:pPr>
            <a:r>
              <a:rPr lang="en-US" sz="1400" dirty="0">
                <a:effectLst/>
                <a:latin typeface="Century Gothic" panose="020B0502020202020204" pitchFamily="34" charset="0"/>
                <a:ea typeface="Calibri" panose="020F0502020204030204" pitchFamily="34" charset="0"/>
                <a:cs typeface="Al Bayan Plain"/>
              </a:rPr>
              <a:t>(A) Please take a moment of silence to acknowledge and show our respect to the Coast Salish people. [insert 30 seconds of silence].  We gratefully honor Coast Salish People for their land stewardship and commit to continuing to grow our relationships with them and the lands we now live on.</a:t>
            </a:r>
            <a:endParaRPr lang="en-US" sz="1400" dirty="0">
              <a:effectLst/>
              <a:latin typeface="Georgia" panose="02040502050405020303" pitchFamily="18" charset="0"/>
              <a:ea typeface="Calibri" panose="020F0502020204030204" pitchFamily="34" charset="0"/>
              <a:cs typeface="Al Bayan Plain"/>
            </a:endParaRPr>
          </a:p>
          <a:p>
            <a:pPr marL="0" marR="0">
              <a:spcBef>
                <a:spcPts val="0"/>
              </a:spcBef>
              <a:spcAft>
                <a:spcPts val="0"/>
              </a:spcAft>
            </a:pPr>
            <a:r>
              <a:rPr lang="en-US" sz="1400" dirty="0">
                <a:effectLst/>
                <a:latin typeface="Century Gothic" panose="020B0502020202020204" pitchFamily="34" charset="0"/>
                <a:ea typeface="Calibri" panose="020F0502020204030204" pitchFamily="34" charset="0"/>
                <a:cs typeface="Al Bayan Plain"/>
              </a:rPr>
              <a:t> </a:t>
            </a:r>
            <a:endParaRPr lang="en-US" sz="1400" dirty="0">
              <a:effectLst/>
              <a:latin typeface="Georgia" panose="02040502050405020303" pitchFamily="18" charset="0"/>
              <a:ea typeface="Calibri" panose="020F0502020204030204" pitchFamily="34" charset="0"/>
              <a:cs typeface="Al Bayan Plain"/>
            </a:endParaRPr>
          </a:p>
          <a:p>
            <a:pPr marL="0" marR="0">
              <a:spcBef>
                <a:spcPts val="0"/>
              </a:spcBef>
              <a:spcAft>
                <a:spcPts val="0"/>
              </a:spcAft>
            </a:pPr>
            <a:r>
              <a:rPr lang="en-US" sz="1400" dirty="0">
                <a:effectLst/>
                <a:latin typeface="Century Gothic" panose="020B0502020202020204" pitchFamily="34" charset="0"/>
                <a:ea typeface="Calibri" panose="020F0502020204030204" pitchFamily="34" charset="0"/>
                <a:cs typeface="Al Bayan Plain"/>
              </a:rPr>
              <a:t>(B) Please join me in acknowledging the Coast Salish People. The land we occupy today is their ancestral land. For thousands of years they lived on it, stewarding its resources with care and wisdom. Today with gratitude, we acknowledge them and their elders, past present and emerging and recognize that this land remains a vital part of their cultural sovereignty.</a:t>
            </a:r>
            <a:endParaRPr lang="en-US" sz="1400" dirty="0">
              <a:effectLst/>
              <a:latin typeface="Georgia" panose="02040502050405020303" pitchFamily="18" charset="0"/>
              <a:ea typeface="Calibri" panose="020F0502020204030204" pitchFamily="34" charset="0"/>
              <a:cs typeface="Al Bayan Plain"/>
            </a:endParaRPr>
          </a:p>
          <a:p>
            <a:pPr marL="0" marR="0">
              <a:spcBef>
                <a:spcPts val="0"/>
              </a:spcBef>
              <a:spcAft>
                <a:spcPts val="0"/>
              </a:spcAft>
            </a:pPr>
            <a:r>
              <a:rPr lang="en-US" sz="1400" dirty="0">
                <a:effectLst/>
                <a:latin typeface="Century Gothic" panose="020B0502020202020204" pitchFamily="34" charset="0"/>
                <a:ea typeface="Calibri" panose="020F0502020204030204" pitchFamily="34" charset="0"/>
                <a:cs typeface="Al Bayan Plain"/>
              </a:rPr>
              <a:t> </a:t>
            </a:r>
            <a:endParaRPr lang="en-US" sz="1400" dirty="0">
              <a:effectLst/>
              <a:latin typeface="Georgia" panose="02040502050405020303" pitchFamily="18" charset="0"/>
              <a:ea typeface="Calibri" panose="020F0502020204030204" pitchFamily="34" charset="0"/>
              <a:cs typeface="Al Bayan Plain"/>
            </a:endParaRPr>
          </a:p>
          <a:p>
            <a:pPr marL="0" marR="0">
              <a:spcBef>
                <a:spcPts val="0"/>
              </a:spcBef>
              <a:spcAft>
                <a:spcPts val="0"/>
              </a:spcAft>
            </a:pPr>
            <a:r>
              <a:rPr lang="en-US" sz="1400" dirty="0">
                <a:effectLst/>
                <a:latin typeface="Century Gothic" panose="020B0502020202020204" pitchFamily="34" charset="0"/>
                <a:ea typeface="Calibri" panose="020F0502020204030204" pitchFamily="34" charset="0"/>
                <a:cs typeface="Al Bayan Plain"/>
              </a:rPr>
              <a:t>(C) We acknowledge the people of the Puyallup tribe and that we are on their traditional land. We gratefully honor the Puyallup and commit to building relationships with the homelands of the Puyallup tribe. We commit to stewarding the land in partnership and preventing the erasure of the </a:t>
            </a:r>
            <a:r>
              <a:rPr lang="en-US" sz="1400" dirty="0" err="1">
                <a:effectLst/>
                <a:latin typeface="Century Gothic" panose="020B0502020202020204" pitchFamily="34" charset="0"/>
                <a:ea typeface="Calibri" panose="020F0502020204030204" pitchFamily="34" charset="0"/>
                <a:cs typeface="Al Bayan Plain"/>
              </a:rPr>
              <a:t>Twulshootseed</a:t>
            </a:r>
            <a:r>
              <a:rPr lang="en-US" sz="1400" dirty="0">
                <a:effectLst/>
                <a:latin typeface="Century Gothic" panose="020B0502020202020204" pitchFamily="34" charset="0"/>
                <a:ea typeface="Calibri" panose="020F0502020204030204" pitchFamily="34" charset="0"/>
                <a:cs typeface="Al Bayan Plain"/>
              </a:rPr>
              <a:t> language and the history of the Puyallup people.</a:t>
            </a:r>
            <a:endParaRPr lang="en-US" sz="1400" dirty="0">
              <a:effectLst/>
              <a:latin typeface="Georgia" panose="02040502050405020303" pitchFamily="18" charset="0"/>
              <a:ea typeface="Calibri" panose="020F0502020204030204" pitchFamily="34" charset="0"/>
              <a:cs typeface="Al Bayan Plain"/>
            </a:endParaRPr>
          </a:p>
          <a:p>
            <a:pPr marL="0" marR="0">
              <a:spcBef>
                <a:spcPts val="0"/>
              </a:spcBef>
              <a:spcAft>
                <a:spcPts val="0"/>
              </a:spcAft>
            </a:pPr>
            <a:r>
              <a:rPr lang="en-US" sz="1400" dirty="0">
                <a:effectLst/>
                <a:latin typeface="Century Gothic" panose="020B0502020202020204" pitchFamily="34" charset="0"/>
                <a:ea typeface="Calibri" panose="020F0502020204030204" pitchFamily="34" charset="0"/>
                <a:cs typeface="Al Bayan Plain"/>
              </a:rPr>
              <a:t> </a:t>
            </a:r>
            <a:endParaRPr lang="en-US" sz="1400" dirty="0">
              <a:effectLst/>
              <a:latin typeface="Georgia" panose="02040502050405020303" pitchFamily="18" charset="0"/>
              <a:ea typeface="Calibri" panose="020F0502020204030204" pitchFamily="34" charset="0"/>
              <a:cs typeface="Al Bayan Plain"/>
            </a:endParaRPr>
          </a:p>
          <a:p>
            <a:pPr marL="0" marR="0">
              <a:spcBef>
                <a:spcPts val="0"/>
              </a:spcBef>
              <a:spcAft>
                <a:spcPts val="0"/>
              </a:spcAft>
            </a:pPr>
            <a:r>
              <a:rPr lang="en-US" sz="1400" dirty="0">
                <a:effectLst/>
                <a:latin typeface="Century Gothic" panose="020B0502020202020204" pitchFamily="34" charset="0"/>
                <a:ea typeface="Calibri" panose="020F0502020204030204" pitchFamily="34" charset="0"/>
                <a:cs typeface="Al Bayan Plain"/>
              </a:rPr>
              <a:t>(D). We acknowledge and honor the tribes of WA state as political entities. We commit to respecting the laws of treaties and sovereignty under the United States constitution article VI.</a:t>
            </a:r>
            <a:endParaRPr lang="en-US" sz="1400" dirty="0">
              <a:effectLst/>
              <a:latin typeface="Georgia" panose="02040502050405020303" pitchFamily="18" charset="0"/>
              <a:ea typeface="Calibri" panose="020F0502020204030204" pitchFamily="34" charset="0"/>
              <a:cs typeface="Al Bayan Plain"/>
            </a:endParaRPr>
          </a:p>
          <a:p>
            <a:pPr marL="0" marR="0">
              <a:spcBef>
                <a:spcPts val="0"/>
              </a:spcBef>
              <a:spcAft>
                <a:spcPts val="0"/>
              </a:spcAft>
            </a:pPr>
            <a:r>
              <a:rPr lang="en-US" sz="1400" dirty="0">
                <a:effectLst/>
                <a:latin typeface="Century Gothic" panose="020B0502020202020204" pitchFamily="34" charset="0"/>
                <a:ea typeface="Calibri" panose="020F0502020204030204" pitchFamily="34" charset="0"/>
                <a:cs typeface="Al Bayan Plain"/>
              </a:rPr>
              <a:t>We commit to taking actions of reconciliation, working with the tribes to identify ways to steward the land, restore habitats, and fostering practices that will benefit future generations.</a:t>
            </a:r>
            <a:endParaRPr lang="en-US" sz="1400" dirty="0">
              <a:effectLst/>
              <a:latin typeface="Georgia" panose="02040502050405020303" pitchFamily="18" charset="0"/>
              <a:ea typeface="Calibri" panose="020F0502020204030204" pitchFamily="34" charset="0"/>
              <a:cs typeface="Al Bayan Plain"/>
            </a:endParaRPr>
          </a:p>
          <a:p>
            <a:pPr marL="0" marR="0">
              <a:spcBef>
                <a:spcPts val="0"/>
              </a:spcBef>
              <a:spcAft>
                <a:spcPts val="0"/>
              </a:spcAft>
            </a:pPr>
            <a:r>
              <a:rPr lang="en-US" sz="1400" dirty="0">
                <a:effectLst/>
                <a:latin typeface="Century Gothic" panose="020B0502020202020204" pitchFamily="34" charset="0"/>
                <a:ea typeface="Calibri" panose="020F0502020204030204" pitchFamily="34" charset="0"/>
                <a:cs typeface="Al Bayan Plain"/>
              </a:rPr>
              <a:t> </a:t>
            </a:r>
            <a:endParaRPr lang="en-US" sz="1400" dirty="0">
              <a:effectLst/>
              <a:latin typeface="Georgia" panose="02040502050405020303" pitchFamily="18" charset="0"/>
              <a:ea typeface="Calibri" panose="020F0502020204030204" pitchFamily="34" charset="0"/>
              <a:cs typeface="Al Bayan Plain"/>
            </a:endParaRPr>
          </a:p>
          <a:p>
            <a:pPr marL="0" marR="0">
              <a:spcBef>
                <a:spcPts val="0"/>
              </a:spcBef>
              <a:spcAft>
                <a:spcPts val="0"/>
              </a:spcAft>
            </a:pPr>
            <a:r>
              <a:rPr lang="en-US" sz="1400" dirty="0">
                <a:effectLst/>
                <a:latin typeface="Century Gothic" panose="020B0502020202020204" pitchFamily="34" charset="0"/>
                <a:ea typeface="Calibri" panose="020F0502020204030204" pitchFamily="34" charset="0"/>
                <a:cs typeface="Al Bayan Plain"/>
              </a:rPr>
              <a:t>(E). Please join me in paying respects to the Coast Salish people including the </a:t>
            </a:r>
            <a:r>
              <a:rPr lang="en-US" sz="1400" dirty="0" err="1">
                <a:effectLst/>
                <a:latin typeface="Century Gothic" panose="020B0502020202020204" pitchFamily="34" charset="0"/>
                <a:ea typeface="Calibri" panose="020F0502020204030204" pitchFamily="34" charset="0"/>
                <a:cs typeface="Al Bayan Plain"/>
              </a:rPr>
              <a:t>S~xwbabs</a:t>
            </a:r>
            <a:r>
              <a:rPr lang="en-US" sz="1400" dirty="0">
                <a:effectLst/>
                <a:latin typeface="Century Gothic" panose="020B0502020202020204" pitchFamily="34" charset="0"/>
                <a:ea typeface="Calibri" panose="020F0502020204030204" pitchFamily="34" charset="0"/>
                <a:cs typeface="Al Bayan Plain"/>
              </a:rPr>
              <a:t>, the </a:t>
            </a:r>
            <a:r>
              <a:rPr lang="en-US" sz="1400" dirty="0" err="1">
                <a:effectLst/>
                <a:latin typeface="Century Gothic" panose="020B0502020202020204" pitchFamily="34" charset="0"/>
                <a:ea typeface="Calibri" panose="020F0502020204030204" pitchFamily="34" charset="0"/>
                <a:cs typeface="Al Bayan Plain"/>
              </a:rPr>
              <a:t>S’homami</a:t>
            </a:r>
            <a:r>
              <a:rPr lang="en-US" sz="1400" dirty="0">
                <a:effectLst/>
                <a:latin typeface="Century Gothic" panose="020B0502020202020204" pitchFamily="34" charset="0"/>
                <a:ea typeface="Calibri" panose="020F0502020204030204" pitchFamily="34" charset="0"/>
                <a:cs typeface="Al Bayan Plain"/>
              </a:rPr>
              <a:t>, the </a:t>
            </a:r>
            <a:r>
              <a:rPr lang="en-US" sz="1400" dirty="0" err="1">
                <a:effectLst/>
                <a:latin typeface="Century Gothic" panose="020B0502020202020204" pitchFamily="34" charset="0"/>
                <a:ea typeface="Calibri" panose="020F0502020204030204" pitchFamily="34" charset="0"/>
                <a:cs typeface="Al Bayan Plain"/>
              </a:rPr>
              <a:t>Swobabe</a:t>
            </a:r>
            <a:r>
              <a:rPr lang="en-US" sz="1400" dirty="0">
                <a:effectLst/>
                <a:latin typeface="Century Gothic" panose="020B0502020202020204" pitchFamily="34" charset="0"/>
                <a:ea typeface="Calibri" panose="020F0502020204030204" pitchFamily="34" charset="0"/>
                <a:cs typeface="Al Bayan Plain"/>
              </a:rPr>
              <a:t>, the Puyallup and the Muckleshoot and those who we do not name. </a:t>
            </a:r>
            <a:endParaRPr lang="en-US" sz="1400" dirty="0">
              <a:effectLst/>
              <a:latin typeface="Georgia" panose="02040502050405020303" pitchFamily="18" charset="0"/>
              <a:ea typeface="Calibri" panose="020F0502020204030204" pitchFamily="34" charset="0"/>
              <a:cs typeface="Al Bayan Plain"/>
            </a:endParaRPr>
          </a:p>
          <a:p>
            <a:pPr marL="0" marR="0">
              <a:spcBef>
                <a:spcPts val="0"/>
              </a:spcBef>
              <a:spcAft>
                <a:spcPts val="0"/>
              </a:spcAft>
            </a:pPr>
            <a:r>
              <a:rPr lang="en-US" sz="1400" dirty="0">
                <a:effectLst/>
                <a:latin typeface="Century Gothic" panose="020B0502020202020204" pitchFamily="34" charset="0"/>
                <a:ea typeface="Calibri" panose="020F0502020204030204" pitchFamily="34" charset="0"/>
                <a:cs typeface="Al Bayan Plain"/>
              </a:rPr>
              <a:t>They built their homes, told stories, created community, birthed children, fought battles, developed medicine, buried relatives, created art, and lived in unity with the natural world for thousands of years.</a:t>
            </a:r>
            <a:endParaRPr lang="en-US" sz="1400" dirty="0">
              <a:effectLst/>
              <a:latin typeface="Georgia" panose="02040502050405020303" pitchFamily="18" charset="0"/>
              <a:ea typeface="Calibri" panose="020F0502020204030204" pitchFamily="34" charset="0"/>
              <a:cs typeface="Al Bayan Plain"/>
            </a:endParaRPr>
          </a:p>
          <a:p>
            <a:pPr marL="0" marR="0">
              <a:spcBef>
                <a:spcPts val="0"/>
              </a:spcBef>
              <a:spcAft>
                <a:spcPts val="0"/>
              </a:spcAft>
            </a:pPr>
            <a:r>
              <a:rPr lang="en-US" sz="1400" dirty="0">
                <a:effectLst/>
                <a:latin typeface="Century Gothic" panose="020B0502020202020204" pitchFamily="34" charset="0"/>
                <a:ea typeface="Calibri" panose="020F0502020204030204" pitchFamily="34" charset="0"/>
                <a:cs typeface="Al Bayan Plain"/>
              </a:rPr>
              <a:t>We pay our respect to your relatives, your elders and your ancestors past, present and emerging. We acknowledge that we have benefited significantly from the intentional care they have provided that continues to preserve our natural resources for present and future generations. This Acknowledgement does not take the place of authentic relationships with Indigenous communities. but merely serves as a step in honoring the land and resisting the erasure of Indigenous people, past, present and future.</a:t>
            </a:r>
          </a:p>
          <a:p>
            <a:pPr marL="0" marR="0">
              <a:spcBef>
                <a:spcPts val="0"/>
              </a:spcBef>
              <a:spcAft>
                <a:spcPts val="0"/>
              </a:spcAft>
            </a:pPr>
            <a:endParaRPr lang="en-US" sz="1400" dirty="0">
              <a:latin typeface="Century Gothic" panose="020B0502020202020204" pitchFamily="34" charset="0"/>
              <a:ea typeface="Calibri" panose="020F0502020204030204" pitchFamily="34" charset="0"/>
              <a:cs typeface="Al Bayan Plain"/>
            </a:endParaRPr>
          </a:p>
          <a:p>
            <a:pPr marL="0" marR="0">
              <a:spcBef>
                <a:spcPts val="0"/>
              </a:spcBef>
              <a:spcAft>
                <a:spcPts val="0"/>
              </a:spcAft>
            </a:pPr>
            <a:endParaRPr lang="en-US" sz="1400" dirty="0">
              <a:effectLst/>
              <a:latin typeface="Georgia" panose="02040502050405020303" pitchFamily="18" charset="0"/>
              <a:ea typeface="Calibri" panose="020F0502020204030204" pitchFamily="34" charset="0"/>
              <a:cs typeface="Al Bayan Plain"/>
            </a:endParaRPr>
          </a:p>
        </p:txBody>
      </p:sp>
    </p:spTree>
    <p:extLst>
      <p:ext uri="{BB962C8B-B14F-4D97-AF65-F5344CB8AC3E}">
        <p14:creationId xmlns:p14="http://schemas.microsoft.com/office/powerpoint/2010/main" val="3816731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647273D-940A-49A5-AB26-83F72DB0BFE6}"/>
              </a:ext>
            </a:extLst>
          </p:cNvPr>
          <p:cNvPicPr>
            <a:picLocks noChangeAspect="1"/>
          </p:cNvPicPr>
          <p:nvPr/>
        </p:nvPicPr>
        <p:blipFill>
          <a:blip r:embed="rId3">
            <a:extLst>
              <a:ext uri="{BEBA8EAE-BF5A-486C-A8C5-ECC9F3942E4B}">
                <a14:imgProps xmlns:a14="http://schemas.microsoft.com/office/drawing/2010/main">
                  <a14:imgLayer r:embed="rId4">
                    <a14:imgEffect>
                      <a14:artisticCrisscrossEtching/>
                    </a14:imgEffect>
                  </a14:imgLayer>
                </a14:imgProps>
              </a:ext>
              <a:ext uri="{28A0092B-C50C-407E-A947-70E740481C1C}">
                <a14:useLocalDpi xmlns:a14="http://schemas.microsoft.com/office/drawing/2010/main" val="0"/>
              </a:ext>
            </a:extLst>
          </a:blip>
          <a:stretch>
            <a:fillRect/>
          </a:stretch>
        </p:blipFill>
        <p:spPr>
          <a:xfrm>
            <a:off x="1" y="0"/>
            <a:ext cx="12183032" cy="6858178"/>
          </a:xfrm>
          <a:prstGeom prst="rect">
            <a:avLst/>
          </a:prstGeom>
        </p:spPr>
      </p:pic>
      <p:sp>
        <p:nvSpPr>
          <p:cNvPr id="6" name="Rectangle 5">
            <a:extLst>
              <a:ext uri="{FF2B5EF4-FFF2-40B4-BE49-F238E27FC236}">
                <a16:creationId xmlns:a16="http://schemas.microsoft.com/office/drawing/2014/main" id="{A0741C5B-AB39-4504-B3A5-3A2BA6EA5C19}"/>
              </a:ext>
            </a:extLst>
          </p:cNvPr>
          <p:cNvSpPr/>
          <p:nvPr/>
        </p:nvSpPr>
        <p:spPr>
          <a:xfrm>
            <a:off x="1162859" y="-27838"/>
            <a:ext cx="9759403" cy="830997"/>
          </a:xfrm>
          <a:prstGeom prst="rect">
            <a:avLst/>
          </a:prstGeom>
          <a:noFill/>
        </p:spPr>
        <p:txBody>
          <a:bodyPr wrap="none" lIns="91440" tIns="45720" rIns="91440" bIns="45720">
            <a:spAutoFit/>
          </a:bodyPr>
          <a:lstStyle/>
          <a:p>
            <a:pPr algn="ctr"/>
            <a:r>
              <a:rPr lang="en-US" sz="4800" b="1" spc="50" dirty="0">
                <a:ln w="9525" cmpd="sng">
                  <a:solidFill>
                    <a:schemeClr val="accent1"/>
                  </a:solidFill>
                  <a:prstDash val="solid"/>
                </a:ln>
                <a:solidFill>
                  <a:srgbClr val="70AD47">
                    <a:tint val="1000"/>
                  </a:srgbClr>
                </a:solidFill>
                <a:effectLst>
                  <a:glow rad="38100">
                    <a:schemeClr val="accent1">
                      <a:alpha val="40000"/>
                    </a:schemeClr>
                  </a:glow>
                </a:effectLst>
              </a:rPr>
              <a:t>Outreach Initiative – Goal Statement</a:t>
            </a:r>
            <a:endParaRPr lang="en-US" sz="48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cxnSp>
        <p:nvCxnSpPr>
          <p:cNvPr id="8" name="Straight Connector 7">
            <a:extLst>
              <a:ext uri="{FF2B5EF4-FFF2-40B4-BE49-F238E27FC236}">
                <a16:creationId xmlns:a16="http://schemas.microsoft.com/office/drawing/2014/main" id="{6213BC18-00BB-40EE-A95F-BCBF21BBE42D}"/>
              </a:ext>
            </a:extLst>
          </p:cNvPr>
          <p:cNvCxnSpPr/>
          <p:nvPr/>
        </p:nvCxnSpPr>
        <p:spPr>
          <a:xfrm>
            <a:off x="16043" y="896671"/>
            <a:ext cx="12183033" cy="0"/>
          </a:xfrm>
          <a:prstGeom prst="line">
            <a:avLst/>
          </a:prstGeom>
          <a:ln w="127000" cmpd="tri"/>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EF14439-BDFD-4869-8FCA-1B9920DABDC9}"/>
              </a:ext>
            </a:extLst>
          </p:cNvPr>
          <p:cNvSpPr txBox="1"/>
          <p:nvPr/>
        </p:nvSpPr>
        <p:spPr>
          <a:xfrm>
            <a:off x="460193" y="990184"/>
            <a:ext cx="11164729" cy="6839116"/>
          </a:xfrm>
          <a:prstGeom prst="rect">
            <a:avLst/>
          </a:prstGeom>
          <a:solidFill>
            <a:srgbClr val="BECBD1"/>
          </a:solidFill>
        </p:spPr>
        <p:txBody>
          <a:bodyPr wrap="square" rtlCol="0">
            <a:spAutoFit/>
          </a:bodyPr>
          <a:lstStyle/>
          <a:p>
            <a:pPr>
              <a:lnSpc>
                <a:spcPct val="150000"/>
              </a:lnSpc>
            </a:pPr>
            <a:r>
              <a:rPr lang="en-US" sz="2800" b="1" dirty="0"/>
              <a:t>Conduct meaningful conversations with our community to be aware of the equity, social justice and inclusion barriers which community members face while embracing diversity as a positive goal. </a:t>
            </a:r>
          </a:p>
          <a:p>
            <a:pPr marL="0" marR="0">
              <a:lnSpc>
                <a:spcPct val="150000"/>
              </a:lnSpc>
              <a:spcBef>
                <a:spcPts val="0"/>
              </a:spcBef>
              <a:spcAft>
                <a:spcPts val="0"/>
              </a:spcAft>
            </a:pPr>
            <a:endParaRPr lang="en-US" sz="1200" b="1" dirty="0">
              <a:effectLst/>
              <a:ea typeface="Calibri" panose="020F0502020204030204" pitchFamily="34" charset="0"/>
            </a:endParaRPr>
          </a:p>
          <a:p>
            <a:pPr marL="0" marR="0">
              <a:lnSpc>
                <a:spcPct val="150000"/>
              </a:lnSpc>
              <a:spcBef>
                <a:spcPts val="0"/>
              </a:spcBef>
              <a:spcAft>
                <a:spcPts val="0"/>
              </a:spcAft>
            </a:pPr>
            <a:r>
              <a:rPr lang="en-US" sz="2800" b="1" dirty="0">
                <a:ea typeface="Calibri" panose="020F0502020204030204" pitchFamily="34" charset="0"/>
              </a:rPr>
              <a:t>Based on this insight, make recommendations so </a:t>
            </a:r>
            <a:r>
              <a:rPr lang="en-US" sz="2800" b="1" dirty="0">
                <a:effectLst/>
                <a:ea typeface="Calibri" panose="020F0502020204030204" pitchFamily="34" charset="0"/>
              </a:rPr>
              <a:t>the Council may become a more effective change agent to remove barriers </a:t>
            </a:r>
            <a:r>
              <a:rPr lang="en-US" sz="2800" b="1" dirty="0">
                <a:ea typeface="Calibri" panose="020F0502020204030204" pitchFamily="34" charset="0"/>
              </a:rPr>
              <a:t>and improve the lives of community members.</a:t>
            </a:r>
          </a:p>
          <a:p>
            <a:pPr marL="0" marR="0">
              <a:lnSpc>
                <a:spcPct val="150000"/>
              </a:lnSpc>
              <a:spcBef>
                <a:spcPts val="0"/>
              </a:spcBef>
              <a:spcAft>
                <a:spcPts val="0"/>
              </a:spcAft>
            </a:pPr>
            <a:endParaRPr lang="en-US" sz="2800" b="1" dirty="0">
              <a:ea typeface="Calibri" panose="020F0502020204030204" pitchFamily="34" charset="0"/>
            </a:endParaRPr>
          </a:p>
          <a:p>
            <a:pPr marL="0" marR="0">
              <a:lnSpc>
                <a:spcPct val="150000"/>
              </a:lnSpc>
              <a:spcBef>
                <a:spcPts val="0"/>
              </a:spcBef>
              <a:spcAft>
                <a:spcPts val="0"/>
              </a:spcAft>
            </a:pPr>
            <a:endParaRPr lang="en-US" sz="2800" b="1" dirty="0">
              <a:ea typeface="Calibri" panose="020F0502020204030204" pitchFamily="34" charset="0"/>
            </a:endParaRPr>
          </a:p>
          <a:p>
            <a:pPr marL="0" marR="0">
              <a:lnSpc>
                <a:spcPct val="150000"/>
              </a:lnSpc>
              <a:spcBef>
                <a:spcPts val="0"/>
              </a:spcBef>
              <a:spcAft>
                <a:spcPts val="0"/>
              </a:spcAft>
            </a:pPr>
            <a:endParaRPr lang="en-US" sz="2400" b="1" dirty="0">
              <a:ea typeface="Calibri" panose="020F0502020204030204" pitchFamily="34" charset="0"/>
            </a:endParaRPr>
          </a:p>
          <a:p>
            <a:pPr marL="0" marR="0">
              <a:lnSpc>
                <a:spcPct val="150000"/>
              </a:lnSpc>
              <a:spcBef>
                <a:spcPts val="0"/>
              </a:spcBef>
              <a:spcAft>
                <a:spcPts val="0"/>
              </a:spcAft>
            </a:pPr>
            <a:endParaRPr lang="en-US" sz="3600" b="1" dirty="0"/>
          </a:p>
        </p:txBody>
      </p:sp>
    </p:spTree>
    <p:extLst>
      <p:ext uri="{BB962C8B-B14F-4D97-AF65-F5344CB8AC3E}">
        <p14:creationId xmlns:p14="http://schemas.microsoft.com/office/powerpoint/2010/main" val="975863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647273D-940A-49A5-AB26-83F72DB0BFE6}"/>
              </a:ext>
            </a:extLst>
          </p:cNvPr>
          <p:cNvPicPr>
            <a:picLocks noChangeAspect="1"/>
          </p:cNvPicPr>
          <p:nvPr/>
        </p:nvPicPr>
        <p:blipFill>
          <a:blip r:embed="rId3">
            <a:extLst>
              <a:ext uri="{BEBA8EAE-BF5A-486C-A8C5-ECC9F3942E4B}">
                <a14:imgProps xmlns:a14="http://schemas.microsoft.com/office/drawing/2010/main">
                  <a14:imgLayer r:embed="rId4">
                    <a14:imgEffect>
                      <a14:artisticCrisscrossEtching/>
                    </a14:imgEffect>
                  </a14:imgLayer>
                </a14:imgProps>
              </a:ext>
              <a:ext uri="{28A0092B-C50C-407E-A947-70E740481C1C}">
                <a14:useLocalDpi xmlns:a14="http://schemas.microsoft.com/office/drawing/2010/main" val="0"/>
              </a:ext>
            </a:extLst>
          </a:blip>
          <a:stretch>
            <a:fillRect/>
          </a:stretch>
        </p:blipFill>
        <p:spPr>
          <a:xfrm>
            <a:off x="1" y="0"/>
            <a:ext cx="12183032" cy="6858178"/>
          </a:xfrm>
          <a:prstGeom prst="rect">
            <a:avLst/>
          </a:prstGeom>
        </p:spPr>
      </p:pic>
      <p:sp>
        <p:nvSpPr>
          <p:cNvPr id="6" name="Rectangle 5">
            <a:extLst>
              <a:ext uri="{FF2B5EF4-FFF2-40B4-BE49-F238E27FC236}">
                <a16:creationId xmlns:a16="http://schemas.microsoft.com/office/drawing/2014/main" id="{A0741C5B-AB39-4504-B3A5-3A2BA6EA5C19}"/>
              </a:ext>
            </a:extLst>
          </p:cNvPr>
          <p:cNvSpPr/>
          <p:nvPr/>
        </p:nvSpPr>
        <p:spPr>
          <a:xfrm>
            <a:off x="668049" y="-27838"/>
            <a:ext cx="10749033" cy="830997"/>
          </a:xfrm>
          <a:prstGeom prst="rect">
            <a:avLst/>
          </a:prstGeom>
          <a:noFill/>
        </p:spPr>
        <p:txBody>
          <a:bodyPr wrap="none" lIns="91440" tIns="45720" rIns="91440" bIns="45720">
            <a:spAutoFit/>
          </a:bodyPr>
          <a:lstStyle/>
          <a:p>
            <a:pPr algn="ctr"/>
            <a:r>
              <a:rPr lang="en-US" sz="4800" b="1" spc="50" dirty="0">
                <a:ln w="9525" cmpd="sng">
                  <a:solidFill>
                    <a:schemeClr val="accent1"/>
                  </a:solidFill>
                  <a:prstDash val="solid"/>
                </a:ln>
                <a:solidFill>
                  <a:srgbClr val="70AD47">
                    <a:tint val="1000"/>
                  </a:srgbClr>
                </a:solidFill>
                <a:effectLst>
                  <a:glow rad="38100">
                    <a:schemeClr val="accent1">
                      <a:alpha val="40000"/>
                    </a:schemeClr>
                  </a:glow>
                </a:effectLst>
              </a:rPr>
              <a:t>Outreach Initiative – Proposed Revisions</a:t>
            </a:r>
            <a:endParaRPr lang="en-US" sz="48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cxnSp>
        <p:nvCxnSpPr>
          <p:cNvPr id="8" name="Straight Connector 7">
            <a:extLst>
              <a:ext uri="{FF2B5EF4-FFF2-40B4-BE49-F238E27FC236}">
                <a16:creationId xmlns:a16="http://schemas.microsoft.com/office/drawing/2014/main" id="{6213BC18-00BB-40EE-A95F-BCBF21BBE42D}"/>
              </a:ext>
            </a:extLst>
          </p:cNvPr>
          <p:cNvCxnSpPr/>
          <p:nvPr/>
        </p:nvCxnSpPr>
        <p:spPr>
          <a:xfrm>
            <a:off x="16043" y="896671"/>
            <a:ext cx="12183033" cy="0"/>
          </a:xfrm>
          <a:prstGeom prst="line">
            <a:avLst/>
          </a:prstGeom>
          <a:ln w="127000" cmpd="tri"/>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EF14439-BDFD-4869-8FCA-1B9920DABDC9}"/>
              </a:ext>
            </a:extLst>
          </p:cNvPr>
          <p:cNvSpPr txBox="1"/>
          <p:nvPr/>
        </p:nvSpPr>
        <p:spPr>
          <a:xfrm>
            <a:off x="460193" y="990184"/>
            <a:ext cx="11164729" cy="6377451"/>
          </a:xfrm>
          <a:prstGeom prst="rect">
            <a:avLst/>
          </a:prstGeom>
          <a:solidFill>
            <a:srgbClr val="BECBD1"/>
          </a:solidFill>
        </p:spPr>
        <p:txBody>
          <a:bodyPr wrap="square" rtlCol="0">
            <a:spAutoFit/>
          </a:bodyPr>
          <a:lstStyle/>
          <a:p>
            <a:pPr marL="0" marR="0">
              <a:lnSpc>
                <a:spcPct val="150000"/>
              </a:lnSpc>
              <a:spcBef>
                <a:spcPts val="0"/>
              </a:spcBef>
              <a:spcAft>
                <a:spcPts val="0"/>
              </a:spcAft>
            </a:pPr>
            <a:r>
              <a:rPr lang="en-US" sz="2400" b="1" dirty="0">
                <a:ea typeface="Calibri" panose="020F0502020204030204" pitchFamily="34" charset="0"/>
              </a:rPr>
              <a:t>See online slide:</a:t>
            </a:r>
          </a:p>
          <a:p>
            <a:pPr marL="0" marR="0">
              <a:lnSpc>
                <a:spcPct val="150000"/>
              </a:lnSpc>
              <a:spcBef>
                <a:spcPts val="0"/>
              </a:spcBef>
              <a:spcAft>
                <a:spcPts val="0"/>
              </a:spcAft>
            </a:pPr>
            <a:endParaRPr lang="en-US" sz="2400" b="1" dirty="0">
              <a:ea typeface="Calibri" panose="020F0502020204030204" pitchFamily="34" charset="0"/>
            </a:endParaRPr>
          </a:p>
          <a:p>
            <a:pPr marL="0" marR="0">
              <a:lnSpc>
                <a:spcPct val="150000"/>
              </a:lnSpc>
              <a:spcBef>
                <a:spcPts val="0"/>
              </a:spcBef>
              <a:spcAft>
                <a:spcPts val="0"/>
              </a:spcAft>
            </a:pPr>
            <a:r>
              <a:rPr lang="en-US" sz="2400" b="1" dirty="0">
                <a:ea typeface="Calibri" panose="020F0502020204030204" pitchFamily="34" charset="0"/>
                <a:hlinkClick r:id="rId5"/>
              </a:rPr>
              <a:t>https://docs.google.com/document/d/10jBRQT-J2WaDo_y5gFWWcUtYKNskModi24DTo1il7Ik/edit</a:t>
            </a:r>
            <a:r>
              <a:rPr lang="en-US" sz="2400" b="1" dirty="0">
                <a:ea typeface="Calibri" panose="020F0502020204030204" pitchFamily="34" charset="0"/>
              </a:rPr>
              <a:t> </a:t>
            </a:r>
          </a:p>
          <a:p>
            <a:pPr marL="0" marR="0">
              <a:lnSpc>
                <a:spcPct val="150000"/>
              </a:lnSpc>
              <a:spcBef>
                <a:spcPts val="0"/>
              </a:spcBef>
              <a:spcAft>
                <a:spcPts val="0"/>
              </a:spcAft>
            </a:pPr>
            <a:endParaRPr lang="en-US" sz="2400" b="1" dirty="0">
              <a:ea typeface="Calibri" panose="020F0502020204030204" pitchFamily="34" charset="0"/>
            </a:endParaRPr>
          </a:p>
          <a:p>
            <a:pPr marL="0" marR="0">
              <a:lnSpc>
                <a:spcPct val="150000"/>
              </a:lnSpc>
              <a:spcBef>
                <a:spcPts val="0"/>
              </a:spcBef>
              <a:spcAft>
                <a:spcPts val="0"/>
              </a:spcAft>
            </a:pPr>
            <a:endParaRPr lang="en-US" sz="2400" b="1" dirty="0">
              <a:ea typeface="Calibri" panose="020F0502020204030204" pitchFamily="34" charset="0"/>
            </a:endParaRPr>
          </a:p>
          <a:p>
            <a:pPr marL="0" marR="0">
              <a:lnSpc>
                <a:spcPct val="150000"/>
              </a:lnSpc>
              <a:spcBef>
                <a:spcPts val="0"/>
              </a:spcBef>
              <a:spcAft>
                <a:spcPts val="0"/>
              </a:spcAft>
            </a:pPr>
            <a:endParaRPr lang="en-US" sz="2400" b="1" dirty="0">
              <a:ea typeface="Calibri" panose="020F0502020204030204" pitchFamily="34" charset="0"/>
            </a:endParaRPr>
          </a:p>
          <a:p>
            <a:pPr marL="0" marR="0">
              <a:lnSpc>
                <a:spcPct val="150000"/>
              </a:lnSpc>
              <a:spcBef>
                <a:spcPts val="0"/>
              </a:spcBef>
              <a:spcAft>
                <a:spcPts val="0"/>
              </a:spcAft>
            </a:pPr>
            <a:endParaRPr lang="en-US" sz="2400" b="1" dirty="0">
              <a:ea typeface="Calibri" panose="020F0502020204030204" pitchFamily="34" charset="0"/>
            </a:endParaRPr>
          </a:p>
          <a:p>
            <a:pPr marL="0" marR="0">
              <a:lnSpc>
                <a:spcPct val="150000"/>
              </a:lnSpc>
              <a:spcBef>
                <a:spcPts val="0"/>
              </a:spcBef>
              <a:spcAft>
                <a:spcPts val="0"/>
              </a:spcAft>
            </a:pPr>
            <a:endParaRPr lang="en-US" sz="2400" b="1" dirty="0">
              <a:ea typeface="Calibri" panose="020F0502020204030204" pitchFamily="34" charset="0"/>
            </a:endParaRPr>
          </a:p>
          <a:p>
            <a:pPr marL="0" marR="0">
              <a:lnSpc>
                <a:spcPct val="150000"/>
              </a:lnSpc>
              <a:spcBef>
                <a:spcPts val="0"/>
              </a:spcBef>
              <a:spcAft>
                <a:spcPts val="0"/>
              </a:spcAft>
            </a:pPr>
            <a:endParaRPr lang="en-US" sz="2400" b="1" dirty="0">
              <a:ea typeface="Calibri" panose="020F0502020204030204" pitchFamily="34" charset="0"/>
            </a:endParaRPr>
          </a:p>
          <a:p>
            <a:pPr marL="0" marR="0">
              <a:lnSpc>
                <a:spcPct val="150000"/>
              </a:lnSpc>
              <a:spcBef>
                <a:spcPts val="0"/>
              </a:spcBef>
              <a:spcAft>
                <a:spcPts val="0"/>
              </a:spcAft>
            </a:pPr>
            <a:endParaRPr lang="en-US" sz="3600" b="1" dirty="0"/>
          </a:p>
        </p:txBody>
      </p:sp>
    </p:spTree>
    <p:extLst>
      <p:ext uri="{BB962C8B-B14F-4D97-AF65-F5344CB8AC3E}">
        <p14:creationId xmlns:p14="http://schemas.microsoft.com/office/powerpoint/2010/main" val="3660405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647273D-940A-49A5-AB26-83F72DB0BFE6}"/>
              </a:ext>
            </a:extLst>
          </p:cNvPr>
          <p:cNvPicPr>
            <a:picLocks noChangeAspect="1"/>
          </p:cNvPicPr>
          <p:nvPr/>
        </p:nvPicPr>
        <p:blipFill>
          <a:blip r:embed="rId3">
            <a:extLst>
              <a:ext uri="{BEBA8EAE-BF5A-486C-A8C5-ECC9F3942E4B}">
                <a14:imgProps xmlns:a14="http://schemas.microsoft.com/office/drawing/2010/main">
                  <a14:imgLayer r:embed="rId4">
                    <a14:imgEffect>
                      <a14:artisticCrisscrossEtching/>
                    </a14:imgEffect>
                  </a14:imgLayer>
                </a14:imgProps>
              </a:ext>
              <a:ext uri="{28A0092B-C50C-407E-A947-70E740481C1C}">
                <a14:useLocalDpi xmlns:a14="http://schemas.microsoft.com/office/drawing/2010/main" val="0"/>
              </a:ext>
            </a:extLst>
          </a:blip>
          <a:stretch>
            <a:fillRect/>
          </a:stretch>
        </p:blipFill>
        <p:spPr>
          <a:xfrm>
            <a:off x="1" y="0"/>
            <a:ext cx="12183032" cy="6858178"/>
          </a:xfrm>
          <a:prstGeom prst="rect">
            <a:avLst/>
          </a:prstGeom>
        </p:spPr>
      </p:pic>
      <p:sp>
        <p:nvSpPr>
          <p:cNvPr id="6" name="Rectangle 5">
            <a:extLst>
              <a:ext uri="{FF2B5EF4-FFF2-40B4-BE49-F238E27FC236}">
                <a16:creationId xmlns:a16="http://schemas.microsoft.com/office/drawing/2014/main" id="{A0741C5B-AB39-4504-B3A5-3A2BA6EA5C19}"/>
              </a:ext>
            </a:extLst>
          </p:cNvPr>
          <p:cNvSpPr/>
          <p:nvPr/>
        </p:nvSpPr>
        <p:spPr>
          <a:xfrm>
            <a:off x="44016" y="-27838"/>
            <a:ext cx="11997067" cy="830997"/>
          </a:xfrm>
          <a:prstGeom prst="rect">
            <a:avLst/>
          </a:prstGeom>
          <a:noFill/>
        </p:spPr>
        <p:txBody>
          <a:bodyPr wrap="none" lIns="91440" tIns="45720" rIns="91440" bIns="45720">
            <a:spAutoFit/>
          </a:bodyPr>
          <a:lstStyle/>
          <a:p>
            <a:pPr algn="ctr"/>
            <a:r>
              <a:rPr lang="en-US" sz="4800" b="1" spc="50" dirty="0">
                <a:ln w="9525" cmpd="sng">
                  <a:solidFill>
                    <a:schemeClr val="accent1"/>
                  </a:solidFill>
                  <a:prstDash val="solid"/>
                </a:ln>
                <a:solidFill>
                  <a:srgbClr val="70AD47">
                    <a:tint val="1000"/>
                  </a:srgbClr>
                </a:solidFill>
                <a:effectLst>
                  <a:glow rad="38100">
                    <a:schemeClr val="accent1">
                      <a:alpha val="40000"/>
                    </a:schemeClr>
                  </a:glow>
                </a:effectLst>
              </a:rPr>
              <a:t>Equity Committee – Suggested Agenda Topics</a:t>
            </a:r>
            <a:endParaRPr lang="en-US" sz="48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cxnSp>
        <p:nvCxnSpPr>
          <p:cNvPr id="8" name="Straight Connector 7">
            <a:extLst>
              <a:ext uri="{FF2B5EF4-FFF2-40B4-BE49-F238E27FC236}">
                <a16:creationId xmlns:a16="http://schemas.microsoft.com/office/drawing/2014/main" id="{6213BC18-00BB-40EE-A95F-BCBF21BBE42D}"/>
              </a:ext>
            </a:extLst>
          </p:cNvPr>
          <p:cNvCxnSpPr/>
          <p:nvPr/>
        </p:nvCxnSpPr>
        <p:spPr>
          <a:xfrm>
            <a:off x="16043" y="896671"/>
            <a:ext cx="12183033" cy="0"/>
          </a:xfrm>
          <a:prstGeom prst="line">
            <a:avLst/>
          </a:prstGeom>
          <a:ln w="127000" cmpd="tri"/>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EF14439-BDFD-4869-8FCA-1B9920DABDC9}"/>
              </a:ext>
            </a:extLst>
          </p:cNvPr>
          <p:cNvSpPr txBox="1"/>
          <p:nvPr/>
        </p:nvSpPr>
        <p:spPr>
          <a:xfrm>
            <a:off x="187159" y="992550"/>
            <a:ext cx="11832122" cy="8289064"/>
          </a:xfrm>
          <a:prstGeom prst="rect">
            <a:avLst/>
          </a:prstGeom>
          <a:solidFill>
            <a:srgbClr val="BECBD1"/>
          </a:solidFill>
        </p:spPr>
        <p:txBody>
          <a:bodyPr wrap="square" rtlCol="0">
            <a:spAutoFit/>
          </a:bodyPr>
          <a:lstStyle/>
          <a:p>
            <a:pPr>
              <a:lnSpc>
                <a:spcPct val="200000"/>
              </a:lnSpc>
            </a:pPr>
            <a:r>
              <a:rPr lang="en-US" sz="2000" b="1" u="sng" dirty="0"/>
              <a:t>Agenda items suggested by Equity Committee members for our next meeting</a:t>
            </a:r>
            <a:r>
              <a:rPr lang="en-US" sz="2000" b="1" dirty="0"/>
              <a:t>:</a:t>
            </a:r>
          </a:p>
          <a:p>
            <a:pPr lvl="1">
              <a:lnSpc>
                <a:spcPct val="200000"/>
              </a:lnSpc>
            </a:pPr>
            <a:r>
              <a:rPr lang="en-US" sz="2000" b="1" dirty="0"/>
              <a:t>Discussion:  Meetings with V-MCC Board members – Kevin</a:t>
            </a:r>
          </a:p>
          <a:p>
            <a:pPr lvl="1">
              <a:lnSpc>
                <a:spcPct val="200000"/>
              </a:lnSpc>
            </a:pPr>
            <a:r>
              <a:rPr lang="en-US" sz="2000" b="1" dirty="0"/>
              <a:t>Discussion: “Ouch”, “Roses, buds and thorns” and “Don’t yuck my yum” – Kevin </a:t>
            </a:r>
          </a:p>
          <a:p>
            <a:pPr lvl="1">
              <a:lnSpc>
                <a:spcPct val="200000"/>
              </a:lnSpc>
            </a:pPr>
            <a:r>
              <a:rPr lang="en-US" sz="2000" b="1" dirty="0"/>
              <a:t>Decision: Resume coffee plan with new Committee members?</a:t>
            </a:r>
          </a:p>
          <a:p>
            <a:pPr marL="285750" indent="-285750">
              <a:lnSpc>
                <a:spcPct val="200000"/>
              </a:lnSpc>
              <a:buFont typeface="Arial" panose="020B0604020202020204" pitchFamily="34" charset="0"/>
              <a:buChar char="•"/>
            </a:pPr>
            <a:r>
              <a:rPr lang="en-US" sz="2000" b="1" dirty="0">
                <a:highlight>
                  <a:srgbClr val="FFFF00"/>
                </a:highlight>
              </a:rPr>
              <a:t>Items suggested during or following the meeting:</a:t>
            </a:r>
          </a:p>
          <a:p>
            <a:pPr marL="742950" lvl="1" indent="-285750">
              <a:lnSpc>
                <a:spcPct val="200000"/>
              </a:lnSpc>
              <a:buFont typeface="Arial" panose="020B0604020202020204" pitchFamily="34" charset="0"/>
              <a:buChar char="•"/>
            </a:pPr>
            <a:r>
              <a:rPr lang="en-US" sz="1600" b="1" dirty="0">
                <a:highlight>
                  <a:srgbClr val="FFFF00"/>
                </a:highlight>
              </a:rPr>
              <a:t>Add items here</a:t>
            </a:r>
          </a:p>
          <a:p>
            <a:pPr marL="742950" lvl="1" indent="-285750">
              <a:lnSpc>
                <a:spcPct val="200000"/>
              </a:lnSpc>
              <a:buFont typeface="Arial" panose="020B0604020202020204" pitchFamily="34" charset="0"/>
              <a:buChar char="•"/>
            </a:pPr>
            <a:r>
              <a:rPr lang="en-US" sz="1600" b="1" dirty="0">
                <a:highlight>
                  <a:srgbClr val="FFFF00"/>
                </a:highlight>
              </a:rPr>
              <a:t>Add items here</a:t>
            </a:r>
          </a:p>
          <a:p>
            <a:pPr marL="742950" lvl="1" indent="-285750">
              <a:lnSpc>
                <a:spcPct val="200000"/>
              </a:lnSpc>
              <a:buFont typeface="Arial" panose="020B0604020202020204" pitchFamily="34" charset="0"/>
              <a:buChar char="•"/>
            </a:pPr>
            <a:endParaRPr lang="en-US" sz="1600" b="1" dirty="0">
              <a:highlight>
                <a:srgbClr val="FFFF00"/>
              </a:highlight>
            </a:endParaRPr>
          </a:p>
          <a:p>
            <a:pPr marL="742950" lvl="1" indent="-285750">
              <a:lnSpc>
                <a:spcPct val="200000"/>
              </a:lnSpc>
              <a:buFont typeface="Arial" panose="020B0604020202020204" pitchFamily="34" charset="0"/>
              <a:buChar char="•"/>
            </a:pPr>
            <a:endParaRPr lang="en-US" sz="1600" b="1" dirty="0">
              <a:highlight>
                <a:srgbClr val="FFFF00"/>
              </a:highlight>
            </a:endParaRPr>
          </a:p>
          <a:p>
            <a:pPr marL="742950" lvl="1" indent="-285750">
              <a:lnSpc>
                <a:spcPct val="200000"/>
              </a:lnSpc>
              <a:buFont typeface="Arial" panose="020B0604020202020204" pitchFamily="34" charset="0"/>
              <a:buChar char="•"/>
            </a:pPr>
            <a:endParaRPr lang="en-US" sz="1600" b="1" dirty="0">
              <a:highlight>
                <a:srgbClr val="FFFF00"/>
              </a:highlight>
            </a:endParaRPr>
          </a:p>
          <a:p>
            <a:pPr marL="742950" lvl="1" indent="-285750">
              <a:lnSpc>
                <a:spcPct val="200000"/>
              </a:lnSpc>
              <a:buFont typeface="Arial" panose="020B0604020202020204" pitchFamily="34" charset="0"/>
              <a:buChar char="•"/>
            </a:pPr>
            <a:endParaRPr lang="en-US" sz="1600" b="1" dirty="0">
              <a:highlight>
                <a:srgbClr val="FFFF00"/>
              </a:highlight>
            </a:endParaRPr>
          </a:p>
          <a:p>
            <a:pPr marL="742950" lvl="1" indent="-285750">
              <a:lnSpc>
                <a:spcPct val="200000"/>
              </a:lnSpc>
              <a:buFont typeface="Arial" panose="020B0604020202020204" pitchFamily="34" charset="0"/>
              <a:buChar char="•"/>
            </a:pPr>
            <a:endParaRPr lang="en-US" sz="1200" b="1" dirty="0">
              <a:highlight>
                <a:srgbClr val="FFFF00"/>
              </a:highlight>
            </a:endParaRPr>
          </a:p>
          <a:p>
            <a:pPr marL="742950" lvl="1" indent="-285750">
              <a:lnSpc>
                <a:spcPct val="200000"/>
              </a:lnSpc>
              <a:buFont typeface="Arial" panose="020B0604020202020204" pitchFamily="34" charset="0"/>
              <a:buChar char="•"/>
            </a:pPr>
            <a:endParaRPr lang="en-US" sz="1200" b="1" dirty="0">
              <a:highlight>
                <a:srgbClr val="FFFF00"/>
              </a:highlight>
            </a:endParaRPr>
          </a:p>
          <a:p>
            <a:pPr marL="742950" lvl="1" indent="-285750">
              <a:lnSpc>
                <a:spcPct val="200000"/>
              </a:lnSpc>
              <a:buFont typeface="Arial" panose="020B0604020202020204" pitchFamily="34" charset="0"/>
              <a:buChar char="•"/>
            </a:pPr>
            <a:endParaRPr lang="en-US" sz="1200" b="1" dirty="0">
              <a:highlight>
                <a:srgbClr val="FFFF00"/>
              </a:highlight>
            </a:endParaRPr>
          </a:p>
          <a:p>
            <a:pPr marL="742950" lvl="1" indent="-285750">
              <a:lnSpc>
                <a:spcPct val="200000"/>
              </a:lnSpc>
              <a:buFont typeface="Arial" panose="020B0604020202020204" pitchFamily="34" charset="0"/>
              <a:buChar char="•"/>
            </a:pPr>
            <a:endParaRPr lang="en-US" sz="1200" b="1" dirty="0">
              <a:highlight>
                <a:srgbClr val="FFFF00"/>
              </a:highlight>
            </a:endParaRPr>
          </a:p>
          <a:p>
            <a:pPr marL="742950" lvl="1" indent="-285750">
              <a:lnSpc>
                <a:spcPct val="200000"/>
              </a:lnSpc>
              <a:buFont typeface="Arial" panose="020B0604020202020204" pitchFamily="34" charset="0"/>
              <a:buChar char="•"/>
            </a:pPr>
            <a:endParaRPr lang="en-US" sz="1200" b="1" dirty="0">
              <a:highlight>
                <a:srgbClr val="FFFF00"/>
              </a:highlight>
            </a:endParaRPr>
          </a:p>
          <a:p>
            <a:pPr marL="742950" lvl="1" indent="-285750">
              <a:lnSpc>
                <a:spcPct val="200000"/>
              </a:lnSpc>
              <a:buFont typeface="Arial" panose="020B0604020202020204" pitchFamily="34" charset="0"/>
              <a:buChar char="•"/>
            </a:pPr>
            <a:endParaRPr lang="en-US" sz="1200" b="1" dirty="0">
              <a:highlight>
                <a:srgbClr val="FFFF00"/>
              </a:highlight>
            </a:endParaRPr>
          </a:p>
        </p:txBody>
      </p:sp>
    </p:spTree>
    <p:extLst>
      <p:ext uri="{BB962C8B-B14F-4D97-AF65-F5344CB8AC3E}">
        <p14:creationId xmlns:p14="http://schemas.microsoft.com/office/powerpoint/2010/main" val="2156574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647273D-940A-49A5-AB26-83F72DB0BFE6}"/>
              </a:ext>
            </a:extLst>
          </p:cNvPr>
          <p:cNvPicPr>
            <a:picLocks noChangeAspect="1"/>
          </p:cNvPicPr>
          <p:nvPr/>
        </p:nvPicPr>
        <p:blipFill>
          <a:blip r:embed="rId2">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tretch>
            <a:fillRect/>
          </a:stretch>
        </p:blipFill>
        <p:spPr>
          <a:xfrm>
            <a:off x="1" y="0"/>
            <a:ext cx="12183032" cy="6858178"/>
          </a:xfrm>
          <a:prstGeom prst="rect">
            <a:avLst/>
          </a:prstGeom>
        </p:spPr>
      </p:pic>
      <p:sp>
        <p:nvSpPr>
          <p:cNvPr id="6" name="Rectangle 5">
            <a:extLst>
              <a:ext uri="{FF2B5EF4-FFF2-40B4-BE49-F238E27FC236}">
                <a16:creationId xmlns:a16="http://schemas.microsoft.com/office/drawing/2014/main" id="{A0741C5B-AB39-4504-B3A5-3A2BA6EA5C19}"/>
              </a:ext>
            </a:extLst>
          </p:cNvPr>
          <p:cNvSpPr/>
          <p:nvPr/>
        </p:nvSpPr>
        <p:spPr>
          <a:xfrm>
            <a:off x="-97958" y="-11796"/>
            <a:ext cx="12280991" cy="1754326"/>
          </a:xfrm>
          <a:prstGeom prst="rect">
            <a:avLst/>
          </a:prstGeom>
          <a:noFill/>
        </p:spPr>
        <p:txBody>
          <a:bodyPr wrap="none" lIns="91440" tIns="45720" rIns="91440" bIns="45720">
            <a:spAutoFit/>
          </a:bodyPr>
          <a:lstStyle/>
          <a:p>
            <a:pPr algn="ctr"/>
            <a:r>
              <a:rPr lang="en-US" sz="5400" b="1" cap="none" spc="50" dirty="0">
                <a:ln w="9525" cmpd="sng">
                  <a:solidFill>
                    <a:schemeClr val="accent1"/>
                  </a:solidFill>
                  <a:prstDash val="solid"/>
                </a:ln>
                <a:solidFill>
                  <a:srgbClr val="70AD47">
                    <a:tint val="1000"/>
                  </a:srgbClr>
                </a:solidFill>
                <a:effectLst>
                  <a:glow rad="38100">
                    <a:schemeClr val="accent1">
                      <a:alpha val="40000"/>
                    </a:schemeClr>
                  </a:glow>
                </a:effectLst>
              </a:rPr>
              <a:t>Vashon-Maury Island Community Council</a:t>
            </a:r>
          </a:p>
          <a:p>
            <a:pPr algn="ctr"/>
            <a:r>
              <a:rPr lang="en-US" sz="5400" b="1" spc="50" dirty="0">
                <a:ln w="9525" cmpd="sng">
                  <a:solidFill>
                    <a:schemeClr val="accent1"/>
                  </a:solidFill>
                  <a:prstDash val="solid"/>
                </a:ln>
                <a:solidFill>
                  <a:srgbClr val="70AD47">
                    <a:tint val="1000"/>
                  </a:srgbClr>
                </a:solidFill>
                <a:effectLst>
                  <a:glow rad="38100">
                    <a:schemeClr val="accent1">
                      <a:alpha val="40000"/>
                    </a:schemeClr>
                  </a:glow>
                </a:effectLst>
              </a:rPr>
              <a:t>Equity Committee Meeting</a:t>
            </a:r>
            <a:endParaRPr lang="en-US" sz="54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cxnSp>
        <p:nvCxnSpPr>
          <p:cNvPr id="8" name="Straight Connector 7">
            <a:extLst>
              <a:ext uri="{FF2B5EF4-FFF2-40B4-BE49-F238E27FC236}">
                <a16:creationId xmlns:a16="http://schemas.microsoft.com/office/drawing/2014/main" id="{6213BC18-00BB-40EE-A95F-BCBF21BBE42D}"/>
              </a:ext>
            </a:extLst>
          </p:cNvPr>
          <p:cNvCxnSpPr/>
          <p:nvPr/>
        </p:nvCxnSpPr>
        <p:spPr>
          <a:xfrm>
            <a:off x="0" y="1749768"/>
            <a:ext cx="12183033" cy="0"/>
          </a:xfrm>
          <a:prstGeom prst="line">
            <a:avLst/>
          </a:prstGeom>
          <a:ln w="127000" cmpd="tri"/>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EF14439-BDFD-4869-8FCA-1B9920DABDC9}"/>
              </a:ext>
            </a:extLst>
          </p:cNvPr>
          <p:cNvSpPr txBox="1"/>
          <p:nvPr/>
        </p:nvSpPr>
        <p:spPr>
          <a:xfrm>
            <a:off x="3143678" y="2482496"/>
            <a:ext cx="4204179" cy="1107996"/>
          </a:xfrm>
          <a:prstGeom prst="rect">
            <a:avLst/>
          </a:prstGeom>
          <a:noFill/>
        </p:spPr>
        <p:txBody>
          <a:bodyPr wrap="square" rtlCol="0">
            <a:spAutoFit/>
          </a:bodyPr>
          <a:lstStyle/>
          <a:p>
            <a:r>
              <a:rPr lang="en-US" sz="6600" b="1" dirty="0"/>
              <a:t>Adjourned!</a:t>
            </a:r>
          </a:p>
        </p:txBody>
      </p:sp>
    </p:spTree>
    <p:extLst>
      <p:ext uri="{BB962C8B-B14F-4D97-AF65-F5344CB8AC3E}">
        <p14:creationId xmlns:p14="http://schemas.microsoft.com/office/powerpoint/2010/main" val="30087854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113397</TotalTime>
  <Words>785</Words>
  <Application>Microsoft Office PowerPoint</Application>
  <PresentationFormat>Widescreen</PresentationFormat>
  <Paragraphs>85</Paragraphs>
  <Slides>6</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Century Gothic</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jones</dc:creator>
  <cp:lastModifiedBy>kevin jones</cp:lastModifiedBy>
  <cp:revision>180</cp:revision>
  <dcterms:created xsi:type="dcterms:W3CDTF">2022-03-01T08:29:31Z</dcterms:created>
  <dcterms:modified xsi:type="dcterms:W3CDTF">2023-05-18T02:44:15Z</dcterms:modified>
</cp:coreProperties>
</file>