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64" r:id="rId2"/>
    <p:sldId id="278" r:id="rId3"/>
    <p:sldId id="256" r:id="rId4"/>
    <p:sldId id="279" r:id="rId5"/>
    <p:sldId id="258" r:id="rId6"/>
    <p:sldId id="259" r:id="rId7"/>
    <p:sldId id="260" r:id="rId8"/>
    <p:sldId id="261" r:id="rId9"/>
    <p:sldId id="262" r:id="rId10"/>
    <p:sldId id="280" r:id="rId11"/>
    <p:sldId id="276" r:id="rId12"/>
    <p:sldId id="25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BECBD1"/>
    <a:srgbClr val="B4BDB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854" autoAdjust="0"/>
    <p:restoredTop sz="94660"/>
  </p:normalViewPr>
  <p:slideViewPr>
    <p:cSldViewPr snapToGrid="0">
      <p:cViewPr varScale="1">
        <p:scale>
          <a:sx n="108" d="100"/>
          <a:sy n="108" d="100"/>
        </p:scale>
        <p:origin x="1296" y="192"/>
      </p:cViewPr>
      <p:guideLst/>
    </p:cSldViewPr>
  </p:slideViewPr>
  <p:notesTextViewPr>
    <p:cViewPr>
      <p:scale>
        <a:sx n="1" d="1"/>
        <a:sy n="1" d="1"/>
      </p:scale>
      <p:origin x="0" y="0"/>
    </p:cViewPr>
  </p:notesTextViewPr>
  <p:sorterViewPr>
    <p:cViewPr>
      <p:scale>
        <a:sx n="120" d="100"/>
        <a:sy n="120" d="100"/>
      </p:scale>
      <p:origin x="0" y="-108"/>
    </p:cViewPr>
  </p:sorterViewPr>
  <p:notesViewPr>
    <p:cSldViewPr snapToGrid="0">
      <p:cViewPr varScale="1">
        <p:scale>
          <a:sx n="80" d="100"/>
          <a:sy n="80" d="100"/>
        </p:scale>
        <p:origin x="3198"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1AAE3A-AA48-4544-B330-F06C62C6271A}" type="datetimeFigureOut">
              <a:rPr lang="en-US" smtClean="0"/>
              <a:t>10/15/22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F7E004-3EF2-4C02-B990-D1BE85B2C5A1}" type="slidenum">
              <a:rPr lang="en-US" smtClean="0"/>
              <a:t>‹#›</a:t>
            </a:fld>
            <a:endParaRPr lang="en-US"/>
          </a:p>
        </p:txBody>
      </p:sp>
    </p:spTree>
    <p:extLst>
      <p:ext uri="{BB962C8B-B14F-4D97-AF65-F5344CB8AC3E}">
        <p14:creationId xmlns:p14="http://schemas.microsoft.com/office/powerpoint/2010/main" val="3902507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Introductions – Tell the group something about your name</a:t>
            </a:r>
          </a:p>
          <a:p>
            <a:endParaRPr lang="en-US" dirty="0"/>
          </a:p>
          <a:p>
            <a:endParaRPr lang="en-US" dirty="0"/>
          </a:p>
        </p:txBody>
      </p:sp>
      <p:sp>
        <p:nvSpPr>
          <p:cNvPr id="4" name="Slide Number Placeholder 3"/>
          <p:cNvSpPr>
            <a:spLocks noGrp="1"/>
          </p:cNvSpPr>
          <p:nvPr>
            <p:ph type="sldNum" sz="quarter" idx="5"/>
          </p:nvPr>
        </p:nvSpPr>
        <p:spPr/>
        <p:txBody>
          <a:bodyPr/>
          <a:lstStyle/>
          <a:p>
            <a:fld id="{76F7E004-3EF2-4C02-B990-D1BE85B2C5A1}" type="slidenum">
              <a:rPr lang="en-US" smtClean="0"/>
              <a:t>1</a:t>
            </a:fld>
            <a:endParaRPr lang="en-US"/>
          </a:p>
        </p:txBody>
      </p:sp>
    </p:spTree>
    <p:extLst>
      <p:ext uri="{BB962C8B-B14F-4D97-AF65-F5344CB8AC3E}">
        <p14:creationId xmlns:p14="http://schemas.microsoft.com/office/powerpoint/2010/main" val="26709228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Introductions – Tell the group something about your name</a:t>
            </a:r>
          </a:p>
          <a:p>
            <a:endParaRPr lang="en-US" dirty="0"/>
          </a:p>
          <a:p>
            <a:endParaRPr lang="en-US" dirty="0"/>
          </a:p>
        </p:txBody>
      </p:sp>
      <p:sp>
        <p:nvSpPr>
          <p:cNvPr id="4" name="Slide Number Placeholder 3"/>
          <p:cNvSpPr>
            <a:spLocks noGrp="1"/>
          </p:cNvSpPr>
          <p:nvPr>
            <p:ph type="sldNum" sz="quarter" idx="5"/>
          </p:nvPr>
        </p:nvSpPr>
        <p:spPr/>
        <p:txBody>
          <a:bodyPr/>
          <a:lstStyle/>
          <a:p>
            <a:fld id="{76F7E004-3EF2-4C02-B990-D1BE85B2C5A1}" type="slidenum">
              <a:rPr lang="en-US" smtClean="0"/>
              <a:t>2</a:t>
            </a:fld>
            <a:endParaRPr lang="en-US"/>
          </a:p>
        </p:txBody>
      </p:sp>
    </p:spTree>
    <p:extLst>
      <p:ext uri="{BB962C8B-B14F-4D97-AF65-F5344CB8AC3E}">
        <p14:creationId xmlns:p14="http://schemas.microsoft.com/office/powerpoint/2010/main" val="30678996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Introductions – Tell the group something about your name</a:t>
            </a:r>
          </a:p>
          <a:p>
            <a:endParaRPr lang="en-US" dirty="0"/>
          </a:p>
          <a:p>
            <a:endParaRPr lang="en-US" dirty="0"/>
          </a:p>
        </p:txBody>
      </p:sp>
      <p:sp>
        <p:nvSpPr>
          <p:cNvPr id="4" name="Slide Number Placeholder 3"/>
          <p:cNvSpPr>
            <a:spLocks noGrp="1"/>
          </p:cNvSpPr>
          <p:nvPr>
            <p:ph type="sldNum" sz="quarter" idx="5"/>
          </p:nvPr>
        </p:nvSpPr>
        <p:spPr/>
        <p:txBody>
          <a:bodyPr/>
          <a:lstStyle/>
          <a:p>
            <a:fld id="{76F7E004-3EF2-4C02-B990-D1BE85B2C5A1}" type="slidenum">
              <a:rPr lang="en-US" smtClean="0"/>
              <a:t>10</a:t>
            </a:fld>
            <a:endParaRPr lang="en-US"/>
          </a:p>
        </p:txBody>
      </p:sp>
    </p:spTree>
    <p:extLst>
      <p:ext uri="{BB962C8B-B14F-4D97-AF65-F5344CB8AC3E}">
        <p14:creationId xmlns:p14="http://schemas.microsoft.com/office/powerpoint/2010/main" val="166478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Introductions – Tell the group something about your name</a:t>
            </a:r>
          </a:p>
          <a:p>
            <a:endParaRPr lang="en-US" dirty="0"/>
          </a:p>
          <a:p>
            <a:endParaRPr lang="en-US" dirty="0"/>
          </a:p>
        </p:txBody>
      </p:sp>
      <p:sp>
        <p:nvSpPr>
          <p:cNvPr id="4" name="Slide Number Placeholder 3"/>
          <p:cNvSpPr>
            <a:spLocks noGrp="1"/>
          </p:cNvSpPr>
          <p:nvPr>
            <p:ph type="sldNum" sz="quarter" idx="5"/>
          </p:nvPr>
        </p:nvSpPr>
        <p:spPr/>
        <p:txBody>
          <a:bodyPr/>
          <a:lstStyle/>
          <a:p>
            <a:fld id="{76F7E004-3EF2-4C02-B990-D1BE85B2C5A1}" type="slidenum">
              <a:rPr lang="en-US" smtClean="0"/>
              <a:t>11</a:t>
            </a:fld>
            <a:endParaRPr lang="en-US"/>
          </a:p>
        </p:txBody>
      </p:sp>
    </p:spTree>
    <p:extLst>
      <p:ext uri="{BB962C8B-B14F-4D97-AF65-F5344CB8AC3E}">
        <p14:creationId xmlns:p14="http://schemas.microsoft.com/office/powerpoint/2010/main" val="35315236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7F965-B46B-4BFE-8F1E-3057AB11BA9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32DC914-CC66-4BE2-8FA6-9A54BE2C81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3E6AC3C-D503-422A-8000-B7FEA938FD02}"/>
              </a:ext>
            </a:extLst>
          </p:cNvPr>
          <p:cNvSpPr>
            <a:spLocks noGrp="1"/>
          </p:cNvSpPr>
          <p:nvPr>
            <p:ph type="dt" sz="half" idx="10"/>
          </p:nvPr>
        </p:nvSpPr>
        <p:spPr/>
        <p:txBody>
          <a:bodyPr/>
          <a:lstStyle/>
          <a:p>
            <a:fld id="{810FE870-AE83-4C40-81F3-233C8BECCB1B}" type="datetimeFigureOut">
              <a:rPr lang="en-US" smtClean="0"/>
              <a:t>10/15/22</a:t>
            </a:fld>
            <a:endParaRPr lang="en-US"/>
          </a:p>
        </p:txBody>
      </p:sp>
      <p:sp>
        <p:nvSpPr>
          <p:cNvPr id="5" name="Footer Placeholder 4">
            <a:extLst>
              <a:ext uri="{FF2B5EF4-FFF2-40B4-BE49-F238E27FC236}">
                <a16:creationId xmlns:a16="http://schemas.microsoft.com/office/drawing/2014/main" id="{1B4A571A-43E8-40CC-8166-62DF299F13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02A34E-C7AD-4B19-B80C-DD185D73D226}"/>
              </a:ext>
            </a:extLst>
          </p:cNvPr>
          <p:cNvSpPr>
            <a:spLocks noGrp="1"/>
          </p:cNvSpPr>
          <p:nvPr>
            <p:ph type="sldNum" sz="quarter" idx="12"/>
          </p:nvPr>
        </p:nvSpPr>
        <p:spPr/>
        <p:txBody>
          <a:bodyPr/>
          <a:lstStyle/>
          <a:p>
            <a:fld id="{9290FF26-1B5B-4961-9A22-933528667669}" type="slidenum">
              <a:rPr lang="en-US" smtClean="0"/>
              <a:t>‹#›</a:t>
            </a:fld>
            <a:endParaRPr lang="en-US"/>
          </a:p>
        </p:txBody>
      </p:sp>
    </p:spTree>
    <p:extLst>
      <p:ext uri="{BB962C8B-B14F-4D97-AF65-F5344CB8AC3E}">
        <p14:creationId xmlns:p14="http://schemas.microsoft.com/office/powerpoint/2010/main" val="3909944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F5ACD-BF3E-40FF-BDCD-12C18A2713D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295180B-A6AB-4B67-A59D-29B0032C485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88305C-7D9E-4A20-A6F8-28EC21908D23}"/>
              </a:ext>
            </a:extLst>
          </p:cNvPr>
          <p:cNvSpPr>
            <a:spLocks noGrp="1"/>
          </p:cNvSpPr>
          <p:nvPr>
            <p:ph type="dt" sz="half" idx="10"/>
          </p:nvPr>
        </p:nvSpPr>
        <p:spPr/>
        <p:txBody>
          <a:bodyPr/>
          <a:lstStyle/>
          <a:p>
            <a:fld id="{810FE870-AE83-4C40-81F3-233C8BECCB1B}" type="datetimeFigureOut">
              <a:rPr lang="en-US" smtClean="0"/>
              <a:t>10/15/22</a:t>
            </a:fld>
            <a:endParaRPr lang="en-US"/>
          </a:p>
        </p:txBody>
      </p:sp>
      <p:sp>
        <p:nvSpPr>
          <p:cNvPr id="5" name="Footer Placeholder 4">
            <a:extLst>
              <a:ext uri="{FF2B5EF4-FFF2-40B4-BE49-F238E27FC236}">
                <a16:creationId xmlns:a16="http://schemas.microsoft.com/office/drawing/2014/main" id="{2B043BF2-EA55-4425-922F-7C0F371EAC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5962C0-DD86-45F4-ACC5-D3FA66DDD5B6}"/>
              </a:ext>
            </a:extLst>
          </p:cNvPr>
          <p:cNvSpPr>
            <a:spLocks noGrp="1"/>
          </p:cNvSpPr>
          <p:nvPr>
            <p:ph type="sldNum" sz="quarter" idx="12"/>
          </p:nvPr>
        </p:nvSpPr>
        <p:spPr/>
        <p:txBody>
          <a:bodyPr/>
          <a:lstStyle/>
          <a:p>
            <a:fld id="{9290FF26-1B5B-4961-9A22-933528667669}" type="slidenum">
              <a:rPr lang="en-US" smtClean="0"/>
              <a:t>‹#›</a:t>
            </a:fld>
            <a:endParaRPr lang="en-US"/>
          </a:p>
        </p:txBody>
      </p:sp>
    </p:spTree>
    <p:extLst>
      <p:ext uri="{BB962C8B-B14F-4D97-AF65-F5344CB8AC3E}">
        <p14:creationId xmlns:p14="http://schemas.microsoft.com/office/powerpoint/2010/main" val="3261264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849438B-CBF6-4F1A-A05A-4AAF07C35C5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D300113-2659-4032-92DA-8837DDBC2DE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AC1CFA-3A3D-4C84-8BBD-E31FB8793D9E}"/>
              </a:ext>
            </a:extLst>
          </p:cNvPr>
          <p:cNvSpPr>
            <a:spLocks noGrp="1"/>
          </p:cNvSpPr>
          <p:nvPr>
            <p:ph type="dt" sz="half" idx="10"/>
          </p:nvPr>
        </p:nvSpPr>
        <p:spPr/>
        <p:txBody>
          <a:bodyPr/>
          <a:lstStyle/>
          <a:p>
            <a:fld id="{810FE870-AE83-4C40-81F3-233C8BECCB1B}" type="datetimeFigureOut">
              <a:rPr lang="en-US" smtClean="0"/>
              <a:t>10/15/22</a:t>
            </a:fld>
            <a:endParaRPr lang="en-US"/>
          </a:p>
        </p:txBody>
      </p:sp>
      <p:sp>
        <p:nvSpPr>
          <p:cNvPr id="5" name="Footer Placeholder 4">
            <a:extLst>
              <a:ext uri="{FF2B5EF4-FFF2-40B4-BE49-F238E27FC236}">
                <a16:creationId xmlns:a16="http://schemas.microsoft.com/office/drawing/2014/main" id="{E65A3358-40EA-4E3F-BF4D-B592C2F32F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9DAD2F-FC0C-4A2C-A7F6-7CED457E6220}"/>
              </a:ext>
            </a:extLst>
          </p:cNvPr>
          <p:cNvSpPr>
            <a:spLocks noGrp="1"/>
          </p:cNvSpPr>
          <p:nvPr>
            <p:ph type="sldNum" sz="quarter" idx="12"/>
          </p:nvPr>
        </p:nvSpPr>
        <p:spPr/>
        <p:txBody>
          <a:bodyPr/>
          <a:lstStyle/>
          <a:p>
            <a:fld id="{9290FF26-1B5B-4961-9A22-933528667669}" type="slidenum">
              <a:rPr lang="en-US" smtClean="0"/>
              <a:t>‹#›</a:t>
            </a:fld>
            <a:endParaRPr lang="en-US"/>
          </a:p>
        </p:txBody>
      </p:sp>
    </p:spTree>
    <p:extLst>
      <p:ext uri="{BB962C8B-B14F-4D97-AF65-F5344CB8AC3E}">
        <p14:creationId xmlns:p14="http://schemas.microsoft.com/office/powerpoint/2010/main" val="2833800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CD9CF-F56C-47C6-AB5E-58F4E7BF20A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6D86E1A-DA15-447E-AE57-AC461355E64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6FAE92-68B0-4584-9841-8731BC32E8A5}"/>
              </a:ext>
            </a:extLst>
          </p:cNvPr>
          <p:cNvSpPr>
            <a:spLocks noGrp="1"/>
          </p:cNvSpPr>
          <p:nvPr>
            <p:ph type="dt" sz="half" idx="10"/>
          </p:nvPr>
        </p:nvSpPr>
        <p:spPr/>
        <p:txBody>
          <a:bodyPr/>
          <a:lstStyle/>
          <a:p>
            <a:fld id="{810FE870-AE83-4C40-81F3-233C8BECCB1B}" type="datetimeFigureOut">
              <a:rPr lang="en-US" smtClean="0"/>
              <a:t>10/15/22</a:t>
            </a:fld>
            <a:endParaRPr lang="en-US"/>
          </a:p>
        </p:txBody>
      </p:sp>
      <p:sp>
        <p:nvSpPr>
          <p:cNvPr id="5" name="Footer Placeholder 4">
            <a:extLst>
              <a:ext uri="{FF2B5EF4-FFF2-40B4-BE49-F238E27FC236}">
                <a16:creationId xmlns:a16="http://schemas.microsoft.com/office/drawing/2014/main" id="{7F849CCC-DD59-4B81-9C1F-DFE20C3AE5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27222F-F9DA-4FA8-8445-ED333787AE9D}"/>
              </a:ext>
            </a:extLst>
          </p:cNvPr>
          <p:cNvSpPr>
            <a:spLocks noGrp="1"/>
          </p:cNvSpPr>
          <p:nvPr>
            <p:ph type="sldNum" sz="quarter" idx="12"/>
          </p:nvPr>
        </p:nvSpPr>
        <p:spPr/>
        <p:txBody>
          <a:bodyPr/>
          <a:lstStyle/>
          <a:p>
            <a:fld id="{9290FF26-1B5B-4961-9A22-933528667669}" type="slidenum">
              <a:rPr lang="en-US" smtClean="0"/>
              <a:t>‹#›</a:t>
            </a:fld>
            <a:endParaRPr lang="en-US"/>
          </a:p>
        </p:txBody>
      </p:sp>
    </p:spTree>
    <p:extLst>
      <p:ext uri="{BB962C8B-B14F-4D97-AF65-F5344CB8AC3E}">
        <p14:creationId xmlns:p14="http://schemas.microsoft.com/office/powerpoint/2010/main" val="1143978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B484E-5FE6-4A3D-8614-9C060360C9B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13AEEAC-B0C7-45CC-8652-2AB352A30EB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6E57729-38AE-4E10-B4F1-E6599CA3C9ED}"/>
              </a:ext>
            </a:extLst>
          </p:cNvPr>
          <p:cNvSpPr>
            <a:spLocks noGrp="1"/>
          </p:cNvSpPr>
          <p:nvPr>
            <p:ph type="dt" sz="half" idx="10"/>
          </p:nvPr>
        </p:nvSpPr>
        <p:spPr/>
        <p:txBody>
          <a:bodyPr/>
          <a:lstStyle/>
          <a:p>
            <a:fld id="{810FE870-AE83-4C40-81F3-233C8BECCB1B}" type="datetimeFigureOut">
              <a:rPr lang="en-US" smtClean="0"/>
              <a:t>10/15/22</a:t>
            </a:fld>
            <a:endParaRPr lang="en-US"/>
          </a:p>
        </p:txBody>
      </p:sp>
      <p:sp>
        <p:nvSpPr>
          <p:cNvPr id="5" name="Footer Placeholder 4">
            <a:extLst>
              <a:ext uri="{FF2B5EF4-FFF2-40B4-BE49-F238E27FC236}">
                <a16:creationId xmlns:a16="http://schemas.microsoft.com/office/drawing/2014/main" id="{41CEB8B6-252F-454C-9ACE-D49A757063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BC8C2F-A828-4489-A7B6-17EBD7E7B104}"/>
              </a:ext>
            </a:extLst>
          </p:cNvPr>
          <p:cNvSpPr>
            <a:spLocks noGrp="1"/>
          </p:cNvSpPr>
          <p:nvPr>
            <p:ph type="sldNum" sz="quarter" idx="12"/>
          </p:nvPr>
        </p:nvSpPr>
        <p:spPr/>
        <p:txBody>
          <a:bodyPr/>
          <a:lstStyle/>
          <a:p>
            <a:fld id="{9290FF26-1B5B-4961-9A22-933528667669}" type="slidenum">
              <a:rPr lang="en-US" smtClean="0"/>
              <a:t>‹#›</a:t>
            </a:fld>
            <a:endParaRPr lang="en-US"/>
          </a:p>
        </p:txBody>
      </p:sp>
    </p:spTree>
    <p:extLst>
      <p:ext uri="{BB962C8B-B14F-4D97-AF65-F5344CB8AC3E}">
        <p14:creationId xmlns:p14="http://schemas.microsoft.com/office/powerpoint/2010/main" val="3941642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2C67B-A1AE-4031-8E2D-23A01ED0A4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5C5ABDC-FA84-43B8-BD7B-A47BB3F7799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072C42F-5D5E-44BB-8481-FA0A3051727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A67F213-D2D9-41FE-8A17-2E137A021EEF}"/>
              </a:ext>
            </a:extLst>
          </p:cNvPr>
          <p:cNvSpPr>
            <a:spLocks noGrp="1"/>
          </p:cNvSpPr>
          <p:nvPr>
            <p:ph type="dt" sz="half" idx="10"/>
          </p:nvPr>
        </p:nvSpPr>
        <p:spPr/>
        <p:txBody>
          <a:bodyPr/>
          <a:lstStyle/>
          <a:p>
            <a:fld id="{810FE870-AE83-4C40-81F3-233C8BECCB1B}" type="datetimeFigureOut">
              <a:rPr lang="en-US" smtClean="0"/>
              <a:t>10/15/22</a:t>
            </a:fld>
            <a:endParaRPr lang="en-US"/>
          </a:p>
        </p:txBody>
      </p:sp>
      <p:sp>
        <p:nvSpPr>
          <p:cNvPr id="6" name="Footer Placeholder 5">
            <a:extLst>
              <a:ext uri="{FF2B5EF4-FFF2-40B4-BE49-F238E27FC236}">
                <a16:creationId xmlns:a16="http://schemas.microsoft.com/office/drawing/2014/main" id="{33A2EE21-D261-47F5-8188-DC8C531551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C353CFB-8792-4E7C-A4B5-BBBFAEC4AA02}"/>
              </a:ext>
            </a:extLst>
          </p:cNvPr>
          <p:cNvSpPr>
            <a:spLocks noGrp="1"/>
          </p:cNvSpPr>
          <p:nvPr>
            <p:ph type="sldNum" sz="quarter" idx="12"/>
          </p:nvPr>
        </p:nvSpPr>
        <p:spPr/>
        <p:txBody>
          <a:bodyPr/>
          <a:lstStyle/>
          <a:p>
            <a:fld id="{9290FF26-1B5B-4961-9A22-933528667669}" type="slidenum">
              <a:rPr lang="en-US" smtClean="0"/>
              <a:t>‹#›</a:t>
            </a:fld>
            <a:endParaRPr lang="en-US"/>
          </a:p>
        </p:txBody>
      </p:sp>
    </p:spTree>
    <p:extLst>
      <p:ext uri="{BB962C8B-B14F-4D97-AF65-F5344CB8AC3E}">
        <p14:creationId xmlns:p14="http://schemas.microsoft.com/office/powerpoint/2010/main" val="2502765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273F1-9686-4E15-8219-FE24ADD293F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6FD4BBB-279B-4557-AA78-FBC3B4E707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632377C-C195-4CB1-A77F-80ECF7BE556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18DD0FE-DAAE-49B3-A93B-447863EED1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CFDD5FC-F90B-4135-A230-7D28B13D8DE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71EB87A-6B14-4CDD-8C25-99D46467E69E}"/>
              </a:ext>
            </a:extLst>
          </p:cNvPr>
          <p:cNvSpPr>
            <a:spLocks noGrp="1"/>
          </p:cNvSpPr>
          <p:nvPr>
            <p:ph type="dt" sz="half" idx="10"/>
          </p:nvPr>
        </p:nvSpPr>
        <p:spPr/>
        <p:txBody>
          <a:bodyPr/>
          <a:lstStyle/>
          <a:p>
            <a:fld id="{810FE870-AE83-4C40-81F3-233C8BECCB1B}" type="datetimeFigureOut">
              <a:rPr lang="en-US" smtClean="0"/>
              <a:t>10/15/22</a:t>
            </a:fld>
            <a:endParaRPr lang="en-US"/>
          </a:p>
        </p:txBody>
      </p:sp>
      <p:sp>
        <p:nvSpPr>
          <p:cNvPr id="8" name="Footer Placeholder 7">
            <a:extLst>
              <a:ext uri="{FF2B5EF4-FFF2-40B4-BE49-F238E27FC236}">
                <a16:creationId xmlns:a16="http://schemas.microsoft.com/office/drawing/2014/main" id="{46FDE42C-47A1-41A2-9424-F1E199742C5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611C242-F297-4CE6-9A68-564960F1CC6F}"/>
              </a:ext>
            </a:extLst>
          </p:cNvPr>
          <p:cNvSpPr>
            <a:spLocks noGrp="1"/>
          </p:cNvSpPr>
          <p:nvPr>
            <p:ph type="sldNum" sz="quarter" idx="12"/>
          </p:nvPr>
        </p:nvSpPr>
        <p:spPr/>
        <p:txBody>
          <a:bodyPr/>
          <a:lstStyle/>
          <a:p>
            <a:fld id="{9290FF26-1B5B-4961-9A22-933528667669}" type="slidenum">
              <a:rPr lang="en-US" smtClean="0"/>
              <a:t>‹#›</a:t>
            </a:fld>
            <a:endParaRPr lang="en-US"/>
          </a:p>
        </p:txBody>
      </p:sp>
    </p:spTree>
    <p:extLst>
      <p:ext uri="{BB962C8B-B14F-4D97-AF65-F5344CB8AC3E}">
        <p14:creationId xmlns:p14="http://schemas.microsoft.com/office/powerpoint/2010/main" val="3013516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E2DAD2-E3BC-4366-B364-9935EC5ACA2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AA21E66-483D-446B-B493-C0B2896501CF}"/>
              </a:ext>
            </a:extLst>
          </p:cNvPr>
          <p:cNvSpPr>
            <a:spLocks noGrp="1"/>
          </p:cNvSpPr>
          <p:nvPr>
            <p:ph type="dt" sz="half" idx="10"/>
          </p:nvPr>
        </p:nvSpPr>
        <p:spPr/>
        <p:txBody>
          <a:bodyPr/>
          <a:lstStyle/>
          <a:p>
            <a:fld id="{810FE870-AE83-4C40-81F3-233C8BECCB1B}" type="datetimeFigureOut">
              <a:rPr lang="en-US" smtClean="0"/>
              <a:t>10/15/22</a:t>
            </a:fld>
            <a:endParaRPr lang="en-US"/>
          </a:p>
        </p:txBody>
      </p:sp>
      <p:sp>
        <p:nvSpPr>
          <p:cNvPr id="4" name="Footer Placeholder 3">
            <a:extLst>
              <a:ext uri="{FF2B5EF4-FFF2-40B4-BE49-F238E27FC236}">
                <a16:creationId xmlns:a16="http://schemas.microsoft.com/office/drawing/2014/main" id="{80FBE982-4CA2-44C7-9F5F-231C916D067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301F57C-E764-4387-A5EC-05B9492B7DEB}"/>
              </a:ext>
            </a:extLst>
          </p:cNvPr>
          <p:cNvSpPr>
            <a:spLocks noGrp="1"/>
          </p:cNvSpPr>
          <p:nvPr>
            <p:ph type="sldNum" sz="quarter" idx="12"/>
          </p:nvPr>
        </p:nvSpPr>
        <p:spPr/>
        <p:txBody>
          <a:bodyPr/>
          <a:lstStyle/>
          <a:p>
            <a:fld id="{9290FF26-1B5B-4961-9A22-933528667669}" type="slidenum">
              <a:rPr lang="en-US" smtClean="0"/>
              <a:t>‹#›</a:t>
            </a:fld>
            <a:endParaRPr lang="en-US"/>
          </a:p>
        </p:txBody>
      </p:sp>
    </p:spTree>
    <p:extLst>
      <p:ext uri="{BB962C8B-B14F-4D97-AF65-F5344CB8AC3E}">
        <p14:creationId xmlns:p14="http://schemas.microsoft.com/office/powerpoint/2010/main" val="1602559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A18D8EC-16D1-468E-93E5-BA9B14C5F23C}"/>
              </a:ext>
            </a:extLst>
          </p:cNvPr>
          <p:cNvSpPr>
            <a:spLocks noGrp="1"/>
          </p:cNvSpPr>
          <p:nvPr>
            <p:ph type="dt" sz="half" idx="10"/>
          </p:nvPr>
        </p:nvSpPr>
        <p:spPr/>
        <p:txBody>
          <a:bodyPr/>
          <a:lstStyle/>
          <a:p>
            <a:fld id="{810FE870-AE83-4C40-81F3-233C8BECCB1B}" type="datetimeFigureOut">
              <a:rPr lang="en-US" smtClean="0"/>
              <a:t>10/15/22</a:t>
            </a:fld>
            <a:endParaRPr lang="en-US"/>
          </a:p>
        </p:txBody>
      </p:sp>
      <p:sp>
        <p:nvSpPr>
          <p:cNvPr id="3" name="Footer Placeholder 2">
            <a:extLst>
              <a:ext uri="{FF2B5EF4-FFF2-40B4-BE49-F238E27FC236}">
                <a16:creationId xmlns:a16="http://schemas.microsoft.com/office/drawing/2014/main" id="{3A21B88D-CD57-452E-A821-B7F7AFE5325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B21E2E0-FB40-4078-ACE5-E5F130243AAC}"/>
              </a:ext>
            </a:extLst>
          </p:cNvPr>
          <p:cNvSpPr>
            <a:spLocks noGrp="1"/>
          </p:cNvSpPr>
          <p:nvPr>
            <p:ph type="sldNum" sz="quarter" idx="12"/>
          </p:nvPr>
        </p:nvSpPr>
        <p:spPr/>
        <p:txBody>
          <a:bodyPr/>
          <a:lstStyle/>
          <a:p>
            <a:fld id="{9290FF26-1B5B-4961-9A22-933528667669}" type="slidenum">
              <a:rPr lang="en-US" smtClean="0"/>
              <a:t>‹#›</a:t>
            </a:fld>
            <a:endParaRPr lang="en-US"/>
          </a:p>
        </p:txBody>
      </p:sp>
    </p:spTree>
    <p:extLst>
      <p:ext uri="{BB962C8B-B14F-4D97-AF65-F5344CB8AC3E}">
        <p14:creationId xmlns:p14="http://schemas.microsoft.com/office/powerpoint/2010/main" val="1352631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D49E6-ADBD-4EC4-B6ED-5D933EDB0B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F782285-AC8E-4B38-B601-5F217EF53A1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393511E-E593-47C9-8E6D-6D962F2E9B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873C475-448C-415A-9508-CA1F620F149C}"/>
              </a:ext>
            </a:extLst>
          </p:cNvPr>
          <p:cNvSpPr>
            <a:spLocks noGrp="1"/>
          </p:cNvSpPr>
          <p:nvPr>
            <p:ph type="dt" sz="half" idx="10"/>
          </p:nvPr>
        </p:nvSpPr>
        <p:spPr/>
        <p:txBody>
          <a:bodyPr/>
          <a:lstStyle/>
          <a:p>
            <a:fld id="{810FE870-AE83-4C40-81F3-233C8BECCB1B}" type="datetimeFigureOut">
              <a:rPr lang="en-US" smtClean="0"/>
              <a:t>10/15/22</a:t>
            </a:fld>
            <a:endParaRPr lang="en-US"/>
          </a:p>
        </p:txBody>
      </p:sp>
      <p:sp>
        <p:nvSpPr>
          <p:cNvPr id="6" name="Footer Placeholder 5">
            <a:extLst>
              <a:ext uri="{FF2B5EF4-FFF2-40B4-BE49-F238E27FC236}">
                <a16:creationId xmlns:a16="http://schemas.microsoft.com/office/drawing/2014/main" id="{EE0DFCC9-13F3-4C39-8732-1220467F37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853F8B-E4E2-468E-8180-301386EB3EF8}"/>
              </a:ext>
            </a:extLst>
          </p:cNvPr>
          <p:cNvSpPr>
            <a:spLocks noGrp="1"/>
          </p:cNvSpPr>
          <p:nvPr>
            <p:ph type="sldNum" sz="quarter" idx="12"/>
          </p:nvPr>
        </p:nvSpPr>
        <p:spPr/>
        <p:txBody>
          <a:bodyPr/>
          <a:lstStyle/>
          <a:p>
            <a:fld id="{9290FF26-1B5B-4961-9A22-933528667669}" type="slidenum">
              <a:rPr lang="en-US" smtClean="0"/>
              <a:t>‹#›</a:t>
            </a:fld>
            <a:endParaRPr lang="en-US"/>
          </a:p>
        </p:txBody>
      </p:sp>
    </p:spTree>
    <p:extLst>
      <p:ext uri="{BB962C8B-B14F-4D97-AF65-F5344CB8AC3E}">
        <p14:creationId xmlns:p14="http://schemas.microsoft.com/office/powerpoint/2010/main" val="3244035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423D7-5D17-4800-80EB-129D63300F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91BEABB-D7B5-4EEB-87BA-BFA3692C0EF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BE3578C-2C51-476A-9483-5BE43DCC5F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98050F-3723-4825-8DCF-529AA6BA6C07}"/>
              </a:ext>
            </a:extLst>
          </p:cNvPr>
          <p:cNvSpPr>
            <a:spLocks noGrp="1"/>
          </p:cNvSpPr>
          <p:nvPr>
            <p:ph type="dt" sz="half" idx="10"/>
          </p:nvPr>
        </p:nvSpPr>
        <p:spPr/>
        <p:txBody>
          <a:bodyPr/>
          <a:lstStyle/>
          <a:p>
            <a:fld id="{810FE870-AE83-4C40-81F3-233C8BECCB1B}" type="datetimeFigureOut">
              <a:rPr lang="en-US" smtClean="0"/>
              <a:t>10/15/22</a:t>
            </a:fld>
            <a:endParaRPr lang="en-US"/>
          </a:p>
        </p:txBody>
      </p:sp>
      <p:sp>
        <p:nvSpPr>
          <p:cNvPr id="6" name="Footer Placeholder 5">
            <a:extLst>
              <a:ext uri="{FF2B5EF4-FFF2-40B4-BE49-F238E27FC236}">
                <a16:creationId xmlns:a16="http://schemas.microsoft.com/office/drawing/2014/main" id="{32045F17-AE11-4FC1-AA2D-BC091FC0A03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FEF64E-A986-45B6-9CA4-E80C9DFA514D}"/>
              </a:ext>
            </a:extLst>
          </p:cNvPr>
          <p:cNvSpPr>
            <a:spLocks noGrp="1"/>
          </p:cNvSpPr>
          <p:nvPr>
            <p:ph type="sldNum" sz="quarter" idx="12"/>
          </p:nvPr>
        </p:nvSpPr>
        <p:spPr/>
        <p:txBody>
          <a:bodyPr/>
          <a:lstStyle/>
          <a:p>
            <a:fld id="{9290FF26-1B5B-4961-9A22-933528667669}" type="slidenum">
              <a:rPr lang="en-US" smtClean="0"/>
              <a:t>‹#›</a:t>
            </a:fld>
            <a:endParaRPr lang="en-US"/>
          </a:p>
        </p:txBody>
      </p:sp>
    </p:spTree>
    <p:extLst>
      <p:ext uri="{BB962C8B-B14F-4D97-AF65-F5344CB8AC3E}">
        <p14:creationId xmlns:p14="http://schemas.microsoft.com/office/powerpoint/2010/main" val="1445567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320A34D-96A1-41B1-9B3D-45EB0751407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45A4BAF-FA8E-4347-AC80-56A2D1F947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7741C0-081E-4F04-A794-106092787E6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0FE870-AE83-4C40-81F3-233C8BECCB1B}" type="datetimeFigureOut">
              <a:rPr lang="en-US" smtClean="0"/>
              <a:t>10/15/22</a:t>
            </a:fld>
            <a:endParaRPr lang="en-US"/>
          </a:p>
        </p:txBody>
      </p:sp>
      <p:sp>
        <p:nvSpPr>
          <p:cNvPr id="5" name="Footer Placeholder 4">
            <a:extLst>
              <a:ext uri="{FF2B5EF4-FFF2-40B4-BE49-F238E27FC236}">
                <a16:creationId xmlns:a16="http://schemas.microsoft.com/office/drawing/2014/main" id="{1C1549C7-0C0A-43C3-8933-3857E1DC5EB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702DD42-36B5-420F-94C9-F3336DB99AF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90FF26-1B5B-4961-9A22-933528667669}" type="slidenum">
              <a:rPr lang="en-US" smtClean="0"/>
              <a:t>‹#›</a:t>
            </a:fld>
            <a:endParaRPr lang="en-US"/>
          </a:p>
        </p:txBody>
      </p:sp>
    </p:spTree>
    <p:extLst>
      <p:ext uri="{BB962C8B-B14F-4D97-AF65-F5344CB8AC3E}">
        <p14:creationId xmlns:p14="http://schemas.microsoft.com/office/powerpoint/2010/main" val="25666718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microsoft.com/office/2007/relationships/hdphoto" Target="../media/hdphoto1.wdp"/></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microsoft.com/office/2007/relationships/hdphoto" Target="../media/hdphoto1.wdp"/></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647273D-940A-49A5-AB26-83F72DB0BFE6}"/>
              </a:ext>
            </a:extLst>
          </p:cNvPr>
          <p:cNvPicPr>
            <a:picLocks noChangeAspect="1"/>
          </p:cNvPicPr>
          <p:nvPr/>
        </p:nvPicPr>
        <p:blipFill>
          <a:blip r:embed="rId3">
            <a:extLst>
              <a:ext uri="{BEBA8EAE-BF5A-486C-A8C5-ECC9F3942E4B}">
                <a14:imgProps xmlns:a14="http://schemas.microsoft.com/office/drawing/2010/main">
                  <a14:imgLayer r:embed="rId4">
                    <a14:imgEffect>
                      <a14:artisticCrisscrossEtching/>
                    </a14:imgEffect>
                  </a14:imgLayer>
                </a14:imgProps>
              </a:ext>
              <a:ext uri="{28A0092B-C50C-407E-A947-70E740481C1C}">
                <a14:useLocalDpi xmlns:a14="http://schemas.microsoft.com/office/drawing/2010/main" val="0"/>
              </a:ext>
            </a:extLst>
          </a:blip>
          <a:stretch>
            <a:fillRect/>
          </a:stretch>
        </p:blipFill>
        <p:spPr>
          <a:xfrm>
            <a:off x="1" y="0"/>
            <a:ext cx="12183032" cy="6858178"/>
          </a:xfrm>
          <a:prstGeom prst="rect">
            <a:avLst/>
          </a:prstGeom>
        </p:spPr>
      </p:pic>
      <p:sp>
        <p:nvSpPr>
          <p:cNvPr id="6" name="Rectangle 5">
            <a:extLst>
              <a:ext uri="{FF2B5EF4-FFF2-40B4-BE49-F238E27FC236}">
                <a16:creationId xmlns:a16="http://schemas.microsoft.com/office/drawing/2014/main" id="{A0741C5B-AB39-4504-B3A5-3A2BA6EA5C19}"/>
              </a:ext>
            </a:extLst>
          </p:cNvPr>
          <p:cNvSpPr/>
          <p:nvPr/>
        </p:nvSpPr>
        <p:spPr>
          <a:xfrm>
            <a:off x="1403260" y="-27838"/>
            <a:ext cx="9278567" cy="830997"/>
          </a:xfrm>
          <a:prstGeom prst="rect">
            <a:avLst/>
          </a:prstGeom>
          <a:noFill/>
        </p:spPr>
        <p:txBody>
          <a:bodyPr wrap="none" lIns="91440" tIns="45720" rIns="91440" bIns="45720">
            <a:spAutoFit/>
          </a:bodyPr>
          <a:lstStyle/>
          <a:p>
            <a:pPr algn="ctr"/>
            <a:r>
              <a:rPr lang="en-US" sz="4800" b="1" spc="50" dirty="0">
                <a:ln w="9525" cmpd="sng">
                  <a:solidFill>
                    <a:schemeClr val="accent1"/>
                  </a:solidFill>
                  <a:prstDash val="solid"/>
                </a:ln>
                <a:solidFill>
                  <a:srgbClr val="70AD47">
                    <a:tint val="1000"/>
                  </a:srgbClr>
                </a:solidFill>
                <a:effectLst>
                  <a:glow rad="38100">
                    <a:schemeClr val="accent1">
                      <a:alpha val="40000"/>
                    </a:schemeClr>
                  </a:glow>
                </a:effectLst>
              </a:rPr>
              <a:t>Equity Committee – Agenda – 9/21</a:t>
            </a:r>
            <a:endParaRPr lang="en-US" sz="48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cxnSp>
        <p:nvCxnSpPr>
          <p:cNvPr id="8" name="Straight Connector 7">
            <a:extLst>
              <a:ext uri="{FF2B5EF4-FFF2-40B4-BE49-F238E27FC236}">
                <a16:creationId xmlns:a16="http://schemas.microsoft.com/office/drawing/2014/main" id="{6213BC18-00BB-40EE-A95F-BCBF21BBE42D}"/>
              </a:ext>
            </a:extLst>
          </p:cNvPr>
          <p:cNvCxnSpPr/>
          <p:nvPr/>
        </p:nvCxnSpPr>
        <p:spPr>
          <a:xfrm>
            <a:off x="16043" y="896671"/>
            <a:ext cx="12183033" cy="0"/>
          </a:xfrm>
          <a:prstGeom prst="line">
            <a:avLst/>
          </a:prstGeom>
          <a:ln w="127000" cmpd="tri"/>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FEF14439-BDFD-4869-8FCA-1B9920DABDC9}"/>
              </a:ext>
            </a:extLst>
          </p:cNvPr>
          <p:cNvSpPr txBox="1"/>
          <p:nvPr/>
        </p:nvSpPr>
        <p:spPr>
          <a:xfrm>
            <a:off x="313038" y="979793"/>
            <a:ext cx="11565924" cy="6186309"/>
          </a:xfrm>
          <a:prstGeom prst="rect">
            <a:avLst/>
          </a:prstGeom>
          <a:solidFill>
            <a:srgbClr val="BECBD1"/>
          </a:solidFill>
        </p:spPr>
        <p:txBody>
          <a:bodyPr wrap="square" rtlCol="0">
            <a:spAutoFit/>
          </a:bodyPr>
          <a:lstStyle/>
          <a:p>
            <a:r>
              <a:rPr lang="en-US" sz="1400" b="1" dirty="0"/>
              <a:t>6:00 – Welcome</a:t>
            </a:r>
          </a:p>
          <a:p>
            <a:endParaRPr lang="en-US" sz="1000" b="1" dirty="0"/>
          </a:p>
          <a:p>
            <a:r>
              <a:rPr lang="en-US" sz="1400" b="1" dirty="0"/>
              <a:t>6:05 – Land Acknowledgement</a:t>
            </a:r>
            <a:endParaRPr lang="en-US" sz="1400" b="1" dirty="0">
              <a:highlight>
                <a:srgbClr val="00FF00"/>
              </a:highlight>
            </a:endParaRPr>
          </a:p>
          <a:p>
            <a:endParaRPr lang="en-US" sz="1000" b="1" dirty="0"/>
          </a:p>
          <a:p>
            <a:r>
              <a:rPr lang="en-US" sz="1400" b="1" dirty="0"/>
              <a:t>6:08 – Review and approve or revise this agenda</a:t>
            </a:r>
          </a:p>
          <a:p>
            <a:endParaRPr lang="en-US" sz="1000" b="1" dirty="0"/>
          </a:p>
          <a:p>
            <a:r>
              <a:rPr lang="en-US" sz="1400" b="1" dirty="0"/>
              <a:t>6:10 - Approve or revise notes from 9-7 meeting</a:t>
            </a:r>
          </a:p>
          <a:p>
            <a:endParaRPr lang="en-US" sz="1000" b="1" dirty="0"/>
          </a:p>
          <a:p>
            <a:r>
              <a:rPr lang="en-US" sz="1400" b="1" dirty="0"/>
              <a:t>6:15 – Update:  Land Acknowledgement motion and volunteer to move the motion through the Council</a:t>
            </a:r>
          </a:p>
          <a:p>
            <a:endParaRPr lang="en-US" sz="1000" b="1" dirty="0"/>
          </a:p>
          <a:p>
            <a:r>
              <a:rPr lang="en-US" sz="1400" b="1" dirty="0">
                <a:highlight>
                  <a:srgbClr val="FFFF00"/>
                </a:highlight>
              </a:rPr>
              <a:t>6:20 - Update: VHS community service support proposal status- Jessica</a:t>
            </a:r>
          </a:p>
          <a:p>
            <a:endParaRPr lang="en-US" sz="1000" b="1" dirty="0">
              <a:highlight>
                <a:srgbClr val="FFFF00"/>
              </a:highlight>
            </a:endParaRPr>
          </a:p>
          <a:p>
            <a:r>
              <a:rPr lang="en-US" sz="1400" b="1" dirty="0">
                <a:highlight>
                  <a:srgbClr val="FFFF00"/>
                </a:highlight>
              </a:rPr>
              <a:t>6:25 – Discussion: Engage in meaningful communication with the Vashon-Maury community about equity barriers</a:t>
            </a:r>
          </a:p>
          <a:p>
            <a:r>
              <a:rPr lang="en-US" sz="1400" b="1" dirty="0">
                <a:highlight>
                  <a:srgbClr val="FFFF00"/>
                </a:highlight>
              </a:rPr>
              <a:t>	Should we create a grass-roots survey or meet with community leaders?</a:t>
            </a:r>
          </a:p>
          <a:p>
            <a:r>
              <a:rPr lang="en-US" sz="1400" b="1" dirty="0">
                <a:highlight>
                  <a:srgbClr val="FFFF00"/>
                </a:highlight>
              </a:rPr>
              <a:t>	Definitions of Equity, Social Justice and Inclusion – Deborah</a:t>
            </a:r>
          </a:p>
          <a:p>
            <a:r>
              <a:rPr lang="en-US" sz="1400" b="1" dirty="0">
                <a:highlight>
                  <a:srgbClr val="FFFF00"/>
                </a:highlight>
              </a:rPr>
              <a:t>	Outreach Initiative plan / spreadsheet – Kevin</a:t>
            </a:r>
          </a:p>
          <a:p>
            <a:r>
              <a:rPr lang="en-US" sz="1400" b="1" dirty="0">
                <a:highlight>
                  <a:srgbClr val="FFFF00"/>
                </a:highlight>
              </a:rPr>
              <a:t>	Another view of our Outreach Initiative - Kevin</a:t>
            </a:r>
          </a:p>
          <a:p>
            <a:endParaRPr lang="en-US" sz="1000" b="1" dirty="0">
              <a:highlight>
                <a:srgbClr val="FFFF00"/>
              </a:highlight>
            </a:endParaRPr>
          </a:p>
          <a:p>
            <a:r>
              <a:rPr lang="en-US" sz="1400" b="1" dirty="0">
                <a:highlight>
                  <a:srgbClr val="FFFF00"/>
                </a:highlight>
              </a:rPr>
              <a:t>7:00 - Committee Board Liaison support – Hunter and Kevin</a:t>
            </a:r>
          </a:p>
          <a:p>
            <a:endParaRPr lang="en-US" sz="1400" b="1" dirty="0"/>
          </a:p>
          <a:p>
            <a:r>
              <a:rPr lang="en-US" sz="1400" b="1" dirty="0"/>
              <a:t>7:10 – Possible Committee / Council meeting time conflict - Kevin </a:t>
            </a:r>
          </a:p>
          <a:p>
            <a:endParaRPr lang="en-US" sz="1000" b="1" dirty="0"/>
          </a:p>
          <a:p>
            <a:r>
              <a:rPr lang="en-US" sz="1400" b="1" dirty="0">
                <a:highlight>
                  <a:srgbClr val="FFFF00"/>
                </a:highlight>
              </a:rPr>
              <a:t>7:20 – 10-5 Committee meeting call for priority topics</a:t>
            </a:r>
          </a:p>
          <a:p>
            <a:endParaRPr lang="en-US" sz="1000" b="1" dirty="0">
              <a:highlight>
                <a:srgbClr val="FFFF00"/>
              </a:highlight>
            </a:endParaRPr>
          </a:p>
          <a:p>
            <a:r>
              <a:rPr lang="en-US" sz="1400" b="1" dirty="0">
                <a:highlight>
                  <a:srgbClr val="FFFF00"/>
                </a:highlight>
              </a:rPr>
              <a:t>7:25 – Coffee breakout rooms</a:t>
            </a:r>
          </a:p>
          <a:p>
            <a:endParaRPr lang="en-US" sz="1400" b="1" dirty="0"/>
          </a:p>
          <a:p>
            <a:r>
              <a:rPr lang="en-US" sz="1400" b="1" dirty="0"/>
              <a:t>Add:  Inclusion and diversity article for The Loop</a:t>
            </a:r>
          </a:p>
          <a:p>
            <a:endParaRPr lang="en-US" sz="1000" b="1" dirty="0"/>
          </a:p>
          <a:p>
            <a:r>
              <a:rPr lang="en-US" sz="1400" b="1" dirty="0"/>
              <a:t>7:30 – Adjourn</a:t>
            </a:r>
          </a:p>
          <a:p>
            <a:endParaRPr lang="en-US" sz="1600" b="1" dirty="0"/>
          </a:p>
          <a:p>
            <a:endParaRPr lang="en-US" sz="1100" b="1" dirty="0"/>
          </a:p>
        </p:txBody>
      </p:sp>
      <p:sp>
        <p:nvSpPr>
          <p:cNvPr id="3" name="Rectangle 2">
            <a:extLst>
              <a:ext uri="{FF2B5EF4-FFF2-40B4-BE49-F238E27FC236}">
                <a16:creationId xmlns:a16="http://schemas.microsoft.com/office/drawing/2014/main" id="{D187905E-CBD0-0DF9-3318-F0994B743D06}"/>
              </a:ext>
            </a:extLst>
          </p:cNvPr>
          <p:cNvSpPr/>
          <p:nvPr/>
        </p:nvSpPr>
        <p:spPr>
          <a:xfrm>
            <a:off x="8991197" y="1161263"/>
            <a:ext cx="2226892" cy="1107996"/>
          </a:xfrm>
          <a:prstGeom prst="rect">
            <a:avLst/>
          </a:prstGeom>
          <a:noFill/>
          <a:ln>
            <a:solidFill>
              <a:schemeClr val="tx1"/>
            </a:solidFill>
          </a:ln>
        </p:spPr>
        <p:txBody>
          <a:bodyPr wrap="none" lIns="91440" tIns="45720" rIns="91440" bIns="45720">
            <a:spAutoFit/>
          </a:bodyPr>
          <a:lstStyle/>
          <a:p>
            <a:pPr algn="ctr"/>
            <a:r>
              <a:rPr lang="en-US" sz="6600" b="1" dirty="0">
                <a:ln w="6600">
                  <a:solidFill>
                    <a:schemeClr val="accent2"/>
                  </a:solidFill>
                  <a:prstDash val="solid"/>
                </a:ln>
                <a:solidFill>
                  <a:srgbClr val="FFFFFF"/>
                </a:solidFill>
                <a:effectLst>
                  <a:outerShdw dist="38100" dir="2700000" algn="tl" rotWithShape="0">
                    <a:schemeClr val="accent2"/>
                  </a:outerShdw>
                </a:effectLst>
              </a:rPr>
              <a:t>FINAL</a:t>
            </a:r>
            <a:endParaRPr lang="en-US" sz="6600" b="1" cap="none" spc="0" dirty="0">
              <a:ln w="6600">
                <a:solidFill>
                  <a:schemeClr val="accent2"/>
                </a:solidFill>
                <a:prstDash val="solid"/>
              </a:ln>
              <a:solidFill>
                <a:srgbClr val="FFFFFF"/>
              </a:solidFill>
              <a:effectLst>
                <a:outerShdw dist="38100" dir="2700000" algn="tl" rotWithShape="0">
                  <a:schemeClr val="accent2"/>
                </a:outerShdw>
              </a:effectLst>
            </a:endParaRPr>
          </a:p>
        </p:txBody>
      </p:sp>
      <p:sp>
        <p:nvSpPr>
          <p:cNvPr id="11" name="TextBox 10">
            <a:extLst>
              <a:ext uri="{FF2B5EF4-FFF2-40B4-BE49-F238E27FC236}">
                <a16:creationId xmlns:a16="http://schemas.microsoft.com/office/drawing/2014/main" id="{C3D8B57C-E2B7-5DD1-7034-3E199375F24C}"/>
              </a:ext>
            </a:extLst>
          </p:cNvPr>
          <p:cNvSpPr txBox="1"/>
          <p:nvPr/>
        </p:nvSpPr>
        <p:spPr>
          <a:xfrm>
            <a:off x="9574924" y="3142593"/>
            <a:ext cx="1935758" cy="923330"/>
          </a:xfrm>
          <a:prstGeom prst="rect">
            <a:avLst/>
          </a:prstGeom>
          <a:noFill/>
          <a:ln>
            <a:solidFill>
              <a:schemeClr val="tx1"/>
            </a:solidFill>
          </a:ln>
        </p:spPr>
        <p:txBody>
          <a:bodyPr wrap="square" rtlCol="0">
            <a:spAutoFit/>
          </a:bodyPr>
          <a:lstStyle/>
          <a:p>
            <a:pPr algn="ctr"/>
            <a:r>
              <a:rPr lang="en-US" dirty="0"/>
              <a:t>Items in </a:t>
            </a:r>
            <a:r>
              <a:rPr lang="en-US" dirty="0">
                <a:highlight>
                  <a:srgbClr val="FFFF00"/>
                </a:highlight>
              </a:rPr>
              <a:t>yellow shading</a:t>
            </a:r>
            <a:r>
              <a:rPr lang="en-US" dirty="0"/>
              <a:t> were not discussed</a:t>
            </a:r>
          </a:p>
        </p:txBody>
      </p:sp>
    </p:spTree>
    <p:extLst>
      <p:ext uri="{BB962C8B-B14F-4D97-AF65-F5344CB8AC3E}">
        <p14:creationId xmlns:p14="http://schemas.microsoft.com/office/powerpoint/2010/main" val="8683545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647273D-940A-49A5-AB26-83F72DB0BFE6}"/>
              </a:ext>
            </a:extLst>
          </p:cNvPr>
          <p:cNvPicPr>
            <a:picLocks noChangeAspect="1"/>
          </p:cNvPicPr>
          <p:nvPr/>
        </p:nvPicPr>
        <p:blipFill>
          <a:blip r:embed="rId3">
            <a:extLst>
              <a:ext uri="{BEBA8EAE-BF5A-486C-A8C5-ECC9F3942E4B}">
                <a14:imgProps xmlns:a14="http://schemas.microsoft.com/office/drawing/2010/main">
                  <a14:imgLayer r:embed="rId4">
                    <a14:imgEffect>
                      <a14:artisticCrisscrossEtching/>
                    </a14:imgEffect>
                  </a14:imgLayer>
                </a14:imgProps>
              </a:ext>
              <a:ext uri="{28A0092B-C50C-407E-A947-70E740481C1C}">
                <a14:useLocalDpi xmlns:a14="http://schemas.microsoft.com/office/drawing/2010/main" val="0"/>
              </a:ext>
            </a:extLst>
          </a:blip>
          <a:stretch>
            <a:fillRect/>
          </a:stretch>
        </p:blipFill>
        <p:spPr>
          <a:xfrm>
            <a:off x="1" y="0"/>
            <a:ext cx="12183032" cy="6858178"/>
          </a:xfrm>
          <a:prstGeom prst="rect">
            <a:avLst/>
          </a:prstGeom>
        </p:spPr>
      </p:pic>
      <p:sp>
        <p:nvSpPr>
          <p:cNvPr id="6" name="Rectangle 5">
            <a:extLst>
              <a:ext uri="{FF2B5EF4-FFF2-40B4-BE49-F238E27FC236}">
                <a16:creationId xmlns:a16="http://schemas.microsoft.com/office/drawing/2014/main" id="{A0741C5B-AB39-4504-B3A5-3A2BA6EA5C19}"/>
              </a:ext>
            </a:extLst>
          </p:cNvPr>
          <p:cNvSpPr/>
          <p:nvPr/>
        </p:nvSpPr>
        <p:spPr>
          <a:xfrm>
            <a:off x="1345502" y="-27838"/>
            <a:ext cx="9394110" cy="830997"/>
          </a:xfrm>
          <a:prstGeom prst="rect">
            <a:avLst/>
          </a:prstGeom>
          <a:noFill/>
        </p:spPr>
        <p:txBody>
          <a:bodyPr wrap="none" lIns="91440" tIns="45720" rIns="91440" bIns="45720">
            <a:spAutoFit/>
          </a:bodyPr>
          <a:lstStyle/>
          <a:p>
            <a:pPr algn="ctr"/>
            <a:r>
              <a:rPr lang="en-US" sz="4800" b="1" spc="50" dirty="0">
                <a:ln w="9525" cmpd="sng">
                  <a:solidFill>
                    <a:schemeClr val="accent1"/>
                  </a:solidFill>
                  <a:prstDash val="solid"/>
                </a:ln>
                <a:solidFill>
                  <a:srgbClr val="70AD47">
                    <a:tint val="1000"/>
                  </a:srgbClr>
                </a:solidFill>
                <a:effectLst>
                  <a:glow rad="38100">
                    <a:schemeClr val="accent1">
                      <a:alpha val="40000"/>
                    </a:schemeClr>
                  </a:glow>
                </a:effectLst>
              </a:rPr>
              <a:t>Board / Committee Liaison Support</a:t>
            </a:r>
            <a:endParaRPr lang="en-US" sz="48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cxnSp>
        <p:nvCxnSpPr>
          <p:cNvPr id="8" name="Straight Connector 7">
            <a:extLst>
              <a:ext uri="{FF2B5EF4-FFF2-40B4-BE49-F238E27FC236}">
                <a16:creationId xmlns:a16="http://schemas.microsoft.com/office/drawing/2014/main" id="{6213BC18-00BB-40EE-A95F-BCBF21BBE42D}"/>
              </a:ext>
            </a:extLst>
          </p:cNvPr>
          <p:cNvCxnSpPr/>
          <p:nvPr/>
        </p:nvCxnSpPr>
        <p:spPr>
          <a:xfrm>
            <a:off x="16043" y="896671"/>
            <a:ext cx="12183033" cy="0"/>
          </a:xfrm>
          <a:prstGeom prst="line">
            <a:avLst/>
          </a:prstGeom>
          <a:ln w="127000" cmpd="tri"/>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FEF14439-BDFD-4869-8FCA-1B9920DABDC9}"/>
              </a:ext>
            </a:extLst>
          </p:cNvPr>
          <p:cNvSpPr txBox="1"/>
          <p:nvPr/>
        </p:nvSpPr>
        <p:spPr>
          <a:xfrm>
            <a:off x="313038" y="990184"/>
            <a:ext cx="11565924" cy="6924973"/>
          </a:xfrm>
          <a:prstGeom prst="rect">
            <a:avLst/>
          </a:prstGeom>
          <a:solidFill>
            <a:srgbClr val="BECBD1"/>
          </a:solidFill>
        </p:spPr>
        <p:txBody>
          <a:bodyPr wrap="square" rtlCol="0">
            <a:spAutoFit/>
          </a:bodyPr>
          <a:lstStyle/>
          <a:p>
            <a:pPr marL="342900" marR="0" lvl="0" indent="-342900">
              <a:spcAft>
                <a:spcPts val="0"/>
              </a:spcAft>
              <a:buSzPts val="1000"/>
              <a:buFont typeface="Symbol" panose="05050102010706020507" pitchFamily="18" charset="2"/>
              <a:buChar char=""/>
              <a:tabLst>
                <a:tab pos="457200" algn="l"/>
              </a:tabLst>
            </a:pPr>
            <a:r>
              <a:rPr lang="en-US" sz="2000" b="1" dirty="0">
                <a:effectLst/>
                <a:latin typeface="Calibri" panose="020F0502020204030204" pitchFamily="34" charset="0"/>
                <a:ea typeface="Times New Roman" panose="02020603050405020304" pitchFamily="18" charset="0"/>
              </a:rPr>
              <a:t>Work closely with the Committee Chair to assure good working relations, information sharing and develop a spirit of trust between the work of the Committee and the Council.</a:t>
            </a:r>
          </a:p>
          <a:p>
            <a:pPr marL="342900" marR="0" lvl="0" indent="-342900">
              <a:spcAft>
                <a:spcPts val="0"/>
              </a:spcAft>
              <a:buSzPts val="1000"/>
              <a:buFont typeface="Symbol" panose="05050102010706020507" pitchFamily="18" charset="2"/>
              <a:buChar char=""/>
              <a:tabLst>
                <a:tab pos="457200" algn="l"/>
              </a:tabLst>
            </a:pPr>
            <a:endParaRPr lang="en-US" sz="2000" b="1" dirty="0">
              <a:effectLst/>
              <a:latin typeface="Calibri" panose="020F0502020204030204" pitchFamily="34" charset="0"/>
              <a:ea typeface="Times New Roman" panose="02020603050405020304" pitchFamily="18" charset="0"/>
            </a:endParaRPr>
          </a:p>
          <a:p>
            <a:pPr marL="342900" marR="0" lvl="0" indent="-342900">
              <a:spcAft>
                <a:spcPts val="0"/>
              </a:spcAft>
              <a:buSzPts val="1000"/>
              <a:buFont typeface="Symbol" panose="05050102010706020507" pitchFamily="18" charset="2"/>
              <a:buChar char=""/>
              <a:tabLst>
                <a:tab pos="457200" algn="l"/>
              </a:tabLst>
            </a:pPr>
            <a:r>
              <a:rPr lang="en-US" sz="2000" b="1" dirty="0">
                <a:latin typeface="Calibri" panose="020F0502020204030204" pitchFamily="34" charset="0"/>
                <a:ea typeface="Times New Roman" panose="02020603050405020304" pitchFamily="18" charset="0"/>
              </a:rPr>
              <a:t>R</a:t>
            </a:r>
            <a:r>
              <a:rPr lang="en-US" sz="2000" b="1" dirty="0">
                <a:effectLst/>
                <a:latin typeface="Calibri" panose="020F0502020204030204" pitchFamily="34" charset="0"/>
                <a:ea typeface="Times New Roman" panose="02020603050405020304" pitchFamily="18" charset="0"/>
              </a:rPr>
              <a:t>eport the status of Committee meetings to the Council.  Should unfair practices occur in the Committee such as excluding individuals, the Liaison will also report that to the Council.</a:t>
            </a:r>
          </a:p>
          <a:p>
            <a:pPr marL="342900" marR="0" lvl="0" indent="-342900">
              <a:spcAft>
                <a:spcPts val="0"/>
              </a:spcAft>
              <a:buSzPts val="1000"/>
              <a:buFont typeface="Symbol" panose="05050102010706020507" pitchFamily="18" charset="2"/>
              <a:buChar char=""/>
              <a:tabLst>
                <a:tab pos="457200" algn="l"/>
              </a:tabLst>
            </a:pPr>
            <a:endParaRPr lang="en-US" sz="2000" b="1" dirty="0">
              <a:effectLst/>
              <a:latin typeface="Calibri" panose="020F0502020204030204" pitchFamily="34" charset="0"/>
              <a:ea typeface="Times New Roman" panose="02020603050405020304" pitchFamily="18" charset="0"/>
            </a:endParaRPr>
          </a:p>
          <a:p>
            <a:pPr marL="342900" marR="0" lvl="0" indent="-342900">
              <a:spcAft>
                <a:spcPts val="0"/>
              </a:spcAft>
              <a:buSzPts val="1000"/>
              <a:buFont typeface="Symbol" panose="05050102010706020507" pitchFamily="18" charset="2"/>
              <a:buChar char=""/>
              <a:tabLst>
                <a:tab pos="457200" algn="l"/>
              </a:tabLst>
            </a:pPr>
            <a:r>
              <a:rPr lang="en-US" sz="2000" b="1" dirty="0">
                <a:effectLst/>
                <a:latin typeface="Calibri" panose="020F0502020204030204" pitchFamily="34" charset="0"/>
                <a:ea typeface="Times New Roman" panose="02020603050405020304" pitchFamily="18" charset="0"/>
              </a:rPr>
              <a:t>The Liaison will coordinate Committee requests to the Council.  This includes the Committee's request for participating in the Vashon School District’s community service program, any unusual expenses or income the Committee anticipates and any publicity the Committee plans .</a:t>
            </a:r>
          </a:p>
          <a:p>
            <a:pPr marL="342900" marR="0" lvl="0" indent="-342900">
              <a:spcAft>
                <a:spcPts val="0"/>
              </a:spcAft>
              <a:buSzPts val="1000"/>
              <a:buFont typeface="Symbol" panose="05050102010706020507" pitchFamily="18" charset="2"/>
              <a:buChar char=""/>
              <a:tabLst>
                <a:tab pos="457200" algn="l"/>
              </a:tabLst>
            </a:pPr>
            <a:endParaRPr lang="en-US" sz="2000" b="1" dirty="0">
              <a:effectLst/>
              <a:latin typeface="Calibri" panose="020F0502020204030204" pitchFamily="34" charset="0"/>
              <a:ea typeface="Times New Roman" panose="02020603050405020304" pitchFamily="18" charset="0"/>
            </a:endParaRPr>
          </a:p>
          <a:p>
            <a:pPr marL="342900" marR="0" lvl="0" indent="-342900">
              <a:spcAft>
                <a:spcPts val="0"/>
              </a:spcAft>
              <a:buSzPts val="1000"/>
              <a:buFont typeface="Symbol" panose="05050102010706020507" pitchFamily="18" charset="2"/>
              <a:buChar char=""/>
              <a:tabLst>
                <a:tab pos="457200" algn="l"/>
              </a:tabLst>
            </a:pPr>
            <a:r>
              <a:rPr lang="en-US" sz="2000" b="1" dirty="0">
                <a:effectLst/>
                <a:latin typeface="Calibri" panose="020F0502020204030204" pitchFamily="34" charset="0"/>
                <a:ea typeface="Times New Roman" panose="02020603050405020304" pitchFamily="18" charset="0"/>
              </a:rPr>
              <a:t>The Liaison will carry any ideas, desires or disapprovals the Committee has to the Council and follow up on the status of such issues so the Committee becomes aware of what's happening. The Liaison will attempt to inform the Committee when it is to their advantage to attend Council meetings.</a:t>
            </a:r>
          </a:p>
          <a:p>
            <a:pPr marL="342900" marR="0" lvl="0" indent="-342900">
              <a:spcAft>
                <a:spcPts val="0"/>
              </a:spcAft>
              <a:buSzPts val="1000"/>
              <a:buFont typeface="Symbol" panose="05050102010706020507" pitchFamily="18" charset="2"/>
              <a:buChar char=""/>
              <a:tabLst>
                <a:tab pos="457200" algn="l"/>
              </a:tabLst>
            </a:pPr>
            <a:endParaRPr lang="en-US" sz="2000" b="1" dirty="0">
              <a:effectLst/>
              <a:latin typeface="Calibri" panose="020F0502020204030204" pitchFamily="34" charset="0"/>
              <a:ea typeface="Times New Roman" panose="02020603050405020304" pitchFamily="18" charset="0"/>
            </a:endParaRPr>
          </a:p>
          <a:p>
            <a:pPr marL="342900" marR="0" lvl="0" indent="-342900">
              <a:spcAft>
                <a:spcPts val="0"/>
              </a:spcAft>
              <a:buSzPts val="1000"/>
              <a:buFont typeface="Symbol" panose="05050102010706020507" pitchFamily="18" charset="2"/>
              <a:buChar char=""/>
              <a:tabLst>
                <a:tab pos="457200" algn="l"/>
              </a:tabLst>
            </a:pPr>
            <a:r>
              <a:rPr lang="en-US" sz="2000" b="1" dirty="0">
                <a:effectLst/>
                <a:latin typeface="Calibri" panose="020F0502020204030204" pitchFamily="34" charset="0"/>
                <a:ea typeface="Times New Roman" panose="02020603050405020304" pitchFamily="18" charset="0"/>
              </a:rPr>
              <a:t>The Liaison is expected to ensure that notes are taken at Committee meetings and made available to the Council.</a:t>
            </a:r>
          </a:p>
          <a:p>
            <a:pPr marR="0" lvl="0">
              <a:spcAft>
                <a:spcPts val="0"/>
              </a:spcAft>
              <a:buSzPts val="1000"/>
              <a:tabLst>
                <a:tab pos="457200" algn="l"/>
              </a:tabLst>
            </a:pPr>
            <a:endParaRPr lang="en-US" sz="2000" b="1" dirty="0">
              <a:effectLst/>
              <a:latin typeface="Calibri" panose="020F0502020204030204" pitchFamily="34" charset="0"/>
              <a:ea typeface="Times New Roman" panose="02020603050405020304" pitchFamily="18" charset="0"/>
            </a:endParaRPr>
          </a:p>
          <a:p>
            <a:pPr marL="342900" marR="0" lvl="0" indent="-342900">
              <a:spcAft>
                <a:spcPts val="0"/>
              </a:spcAft>
              <a:buSzPts val="1000"/>
              <a:buFont typeface="Symbol" panose="05050102010706020507" pitchFamily="18" charset="2"/>
              <a:buChar char=""/>
              <a:tabLst>
                <a:tab pos="457200" algn="l"/>
              </a:tabLst>
            </a:pPr>
            <a:r>
              <a:rPr lang="en-US" sz="2000" b="1" dirty="0">
                <a:latin typeface="Calibri" panose="020F0502020204030204" pitchFamily="34" charset="0"/>
                <a:ea typeface="Calibri" panose="020F0502020204030204" pitchFamily="34" charset="0"/>
              </a:rPr>
              <a:t>Other support needed?</a:t>
            </a:r>
            <a:endParaRPr lang="en-US" sz="2000" b="1" dirty="0">
              <a:effectLst/>
              <a:latin typeface="Calibri" panose="020F0502020204030204" pitchFamily="34" charset="0"/>
              <a:ea typeface="Calibri" panose="020F0502020204030204" pitchFamily="34" charset="0"/>
            </a:endParaRPr>
          </a:p>
          <a:p>
            <a:endParaRPr lang="en-US" sz="2800" b="1" dirty="0"/>
          </a:p>
          <a:p>
            <a:endParaRPr lang="en-US" sz="2800" b="1" dirty="0"/>
          </a:p>
          <a:p>
            <a:endParaRPr lang="en-US" sz="2800" b="1" dirty="0"/>
          </a:p>
        </p:txBody>
      </p:sp>
    </p:spTree>
    <p:extLst>
      <p:ext uri="{BB962C8B-B14F-4D97-AF65-F5344CB8AC3E}">
        <p14:creationId xmlns:p14="http://schemas.microsoft.com/office/powerpoint/2010/main" val="21746306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647273D-940A-49A5-AB26-83F72DB0BFE6}"/>
              </a:ext>
            </a:extLst>
          </p:cNvPr>
          <p:cNvPicPr>
            <a:picLocks noChangeAspect="1"/>
          </p:cNvPicPr>
          <p:nvPr/>
        </p:nvPicPr>
        <p:blipFill>
          <a:blip r:embed="rId3">
            <a:extLst>
              <a:ext uri="{BEBA8EAE-BF5A-486C-A8C5-ECC9F3942E4B}">
                <a14:imgProps xmlns:a14="http://schemas.microsoft.com/office/drawing/2010/main">
                  <a14:imgLayer r:embed="rId4">
                    <a14:imgEffect>
                      <a14:artisticCrisscrossEtching/>
                    </a14:imgEffect>
                  </a14:imgLayer>
                </a14:imgProps>
              </a:ext>
              <a:ext uri="{28A0092B-C50C-407E-A947-70E740481C1C}">
                <a14:useLocalDpi xmlns:a14="http://schemas.microsoft.com/office/drawing/2010/main" val="0"/>
              </a:ext>
            </a:extLst>
          </a:blip>
          <a:stretch>
            <a:fillRect/>
          </a:stretch>
        </p:blipFill>
        <p:spPr>
          <a:xfrm>
            <a:off x="1" y="0"/>
            <a:ext cx="12183032" cy="6858178"/>
          </a:xfrm>
          <a:prstGeom prst="rect">
            <a:avLst/>
          </a:prstGeom>
        </p:spPr>
      </p:pic>
      <p:sp>
        <p:nvSpPr>
          <p:cNvPr id="6" name="Rectangle 5">
            <a:extLst>
              <a:ext uri="{FF2B5EF4-FFF2-40B4-BE49-F238E27FC236}">
                <a16:creationId xmlns:a16="http://schemas.microsoft.com/office/drawing/2014/main" id="{A0741C5B-AB39-4504-B3A5-3A2BA6EA5C19}"/>
              </a:ext>
            </a:extLst>
          </p:cNvPr>
          <p:cNvSpPr/>
          <p:nvPr/>
        </p:nvSpPr>
        <p:spPr>
          <a:xfrm>
            <a:off x="415814" y="-27838"/>
            <a:ext cx="11253465" cy="830997"/>
          </a:xfrm>
          <a:prstGeom prst="rect">
            <a:avLst/>
          </a:prstGeom>
          <a:noFill/>
        </p:spPr>
        <p:txBody>
          <a:bodyPr wrap="none" lIns="91440" tIns="45720" rIns="91440" bIns="45720">
            <a:spAutoFit/>
          </a:bodyPr>
          <a:lstStyle/>
          <a:p>
            <a:pPr algn="ctr"/>
            <a:r>
              <a:rPr lang="en-US" sz="4800" b="1" spc="50" dirty="0">
                <a:ln w="9525" cmpd="sng">
                  <a:solidFill>
                    <a:schemeClr val="accent1"/>
                  </a:solidFill>
                  <a:prstDash val="solid"/>
                </a:ln>
                <a:solidFill>
                  <a:srgbClr val="70AD47">
                    <a:tint val="1000"/>
                  </a:srgbClr>
                </a:solidFill>
                <a:effectLst>
                  <a:glow rad="38100">
                    <a:schemeClr val="accent1">
                      <a:alpha val="40000"/>
                    </a:schemeClr>
                  </a:glow>
                </a:effectLst>
              </a:rPr>
              <a:t>Equity Committee – Suggested 10/4 Topics</a:t>
            </a:r>
            <a:endParaRPr lang="en-US" sz="48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cxnSp>
        <p:nvCxnSpPr>
          <p:cNvPr id="8" name="Straight Connector 7">
            <a:extLst>
              <a:ext uri="{FF2B5EF4-FFF2-40B4-BE49-F238E27FC236}">
                <a16:creationId xmlns:a16="http://schemas.microsoft.com/office/drawing/2014/main" id="{6213BC18-00BB-40EE-A95F-BCBF21BBE42D}"/>
              </a:ext>
            </a:extLst>
          </p:cNvPr>
          <p:cNvCxnSpPr/>
          <p:nvPr/>
        </p:nvCxnSpPr>
        <p:spPr>
          <a:xfrm>
            <a:off x="16043" y="896671"/>
            <a:ext cx="12183033" cy="0"/>
          </a:xfrm>
          <a:prstGeom prst="line">
            <a:avLst/>
          </a:prstGeom>
          <a:ln w="127000" cmpd="tri"/>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FEF14439-BDFD-4869-8FCA-1B9920DABDC9}"/>
              </a:ext>
            </a:extLst>
          </p:cNvPr>
          <p:cNvSpPr txBox="1"/>
          <p:nvPr/>
        </p:nvSpPr>
        <p:spPr>
          <a:xfrm>
            <a:off x="187159" y="992550"/>
            <a:ext cx="11832122" cy="7250062"/>
          </a:xfrm>
          <a:prstGeom prst="rect">
            <a:avLst/>
          </a:prstGeom>
          <a:solidFill>
            <a:srgbClr val="BECBD1"/>
          </a:solidFill>
        </p:spPr>
        <p:txBody>
          <a:bodyPr wrap="square" rtlCol="0">
            <a:spAutoFit/>
          </a:bodyPr>
          <a:lstStyle/>
          <a:p>
            <a:pPr>
              <a:lnSpc>
                <a:spcPct val="200000"/>
              </a:lnSpc>
            </a:pPr>
            <a:r>
              <a:rPr lang="en-US" sz="1600" b="1" u="sng" dirty="0"/>
              <a:t>Agenda items suggested by Equity Committee members for our next meeting</a:t>
            </a:r>
            <a:r>
              <a:rPr lang="en-US" sz="1600" b="1" dirty="0"/>
              <a:t>:</a:t>
            </a:r>
          </a:p>
          <a:p>
            <a:pPr marL="285750" indent="-285750">
              <a:lnSpc>
                <a:spcPct val="200000"/>
              </a:lnSpc>
              <a:buFont typeface="Arial" panose="020B0604020202020204" pitchFamily="34" charset="0"/>
              <a:buChar char="•"/>
            </a:pPr>
            <a:r>
              <a:rPr lang="en-US" sz="1600" b="1" dirty="0"/>
              <a:t>Breakout rooms: join another Committee member for coffee </a:t>
            </a:r>
          </a:p>
          <a:p>
            <a:pPr marL="285750" indent="-285750">
              <a:lnSpc>
                <a:spcPct val="200000"/>
              </a:lnSpc>
              <a:buFont typeface="Arial" panose="020B0604020202020204" pitchFamily="34" charset="0"/>
              <a:buChar char="•"/>
            </a:pPr>
            <a:r>
              <a:rPr lang="en-US" sz="1600" b="1" dirty="0"/>
              <a:t>Outreach Initiative:</a:t>
            </a:r>
          </a:p>
          <a:p>
            <a:pPr marL="1257300" lvl="2" indent="-342900">
              <a:lnSpc>
                <a:spcPct val="107000"/>
              </a:lnSpc>
              <a:buFont typeface="Calibri" panose="020F0502020204030204" pitchFamily="34" charset="0"/>
              <a:buChar char="-"/>
            </a:pPr>
            <a:r>
              <a:rPr lang="en-US" sz="1600" dirty="0">
                <a:latin typeface="Calibri" panose="020F0502020204030204" pitchFamily="34" charset="0"/>
                <a:ea typeface="Calibri" panose="020F0502020204030204" pitchFamily="34" charset="0"/>
                <a:cs typeface="Times New Roman" panose="02020603050405020304" pitchFamily="18" charset="0"/>
              </a:rPr>
              <a:t>What type of education information should we develop to send out in advance of our Outreach?</a:t>
            </a:r>
          </a:p>
          <a:p>
            <a:pPr marL="1714500" lvl="3" indent="-342900">
              <a:lnSpc>
                <a:spcPct val="107000"/>
              </a:lnSpc>
              <a:buFont typeface="Calibri" panose="020F0502020204030204" pitchFamily="34" charset="0"/>
              <a:buChar char="-"/>
            </a:pPr>
            <a:r>
              <a:rPr lang="en-US" sz="1600" dirty="0">
                <a:latin typeface="Calibri" panose="020F0502020204030204" pitchFamily="34" charset="0"/>
                <a:ea typeface="Calibri" panose="020F0502020204030204" pitchFamily="34" charset="0"/>
                <a:cs typeface="Times New Roman" panose="02020603050405020304" pitchFamily="18" charset="0"/>
              </a:rPr>
              <a:t>Volunteer help needed – Develop the information to sent to folks prior to the survey or a meeting</a:t>
            </a:r>
          </a:p>
          <a:p>
            <a:pPr marL="1257300" lvl="2" indent="-342900">
              <a:lnSpc>
                <a:spcPct val="107000"/>
              </a:lnSpc>
              <a:buFont typeface="Calibri" panose="020F0502020204030204" pitchFamily="34" charset="0"/>
              <a:buChar char="-"/>
            </a:pPr>
            <a:r>
              <a:rPr lang="en-US" sz="1600" dirty="0">
                <a:latin typeface="Calibri" panose="020F0502020204030204" pitchFamily="34" charset="0"/>
                <a:ea typeface="Calibri" panose="020F0502020204030204" pitchFamily="34" charset="0"/>
                <a:cs typeface="Times New Roman" panose="02020603050405020304" pitchFamily="18" charset="0"/>
              </a:rPr>
              <a:t>In addition to contacting people by phone, how else could we conduct our Outreach Initiative?</a:t>
            </a:r>
          </a:p>
          <a:p>
            <a:pPr marL="1257300" lvl="2" indent="-342900">
              <a:lnSpc>
                <a:spcPct val="107000"/>
              </a:lnSpc>
              <a:buFont typeface="Calibri" panose="020F0502020204030204" pitchFamily="34" charset="0"/>
              <a:buChar char="-"/>
            </a:pPr>
            <a:r>
              <a:rPr lang="en-US" sz="1600" dirty="0">
                <a:latin typeface="Calibri" panose="020F0502020204030204" pitchFamily="34" charset="0"/>
                <a:ea typeface="Calibri" panose="020F0502020204030204" pitchFamily="34" charset="0"/>
                <a:cs typeface="Times New Roman" panose="02020603050405020304" pitchFamily="18" charset="0"/>
              </a:rPr>
              <a:t>How to coordinate our Outreach with the Council Board?</a:t>
            </a:r>
            <a:endParaRPr lang="en-US" sz="1600" b="1" dirty="0"/>
          </a:p>
          <a:p>
            <a:pPr marL="285750" indent="-285750">
              <a:lnSpc>
                <a:spcPct val="200000"/>
              </a:lnSpc>
              <a:buFont typeface="Arial" panose="020B0604020202020204" pitchFamily="34" charset="0"/>
              <a:buChar char="•"/>
            </a:pPr>
            <a:r>
              <a:rPr lang="en-US" sz="1600" b="1" dirty="0"/>
              <a:t>GARE Toolkit and Review of current Council by-laws / standing rules equity provisions – where do these fit into our process?</a:t>
            </a:r>
          </a:p>
          <a:p>
            <a:pPr marL="285750" indent="-285750">
              <a:lnSpc>
                <a:spcPct val="200000"/>
              </a:lnSpc>
              <a:buFont typeface="Arial" panose="020B0604020202020204" pitchFamily="34" charset="0"/>
              <a:buChar char="•"/>
            </a:pPr>
            <a:r>
              <a:rPr lang="en-US" sz="1600" b="1" dirty="0">
                <a:highlight>
                  <a:srgbClr val="FFFF00"/>
                </a:highlight>
              </a:rPr>
              <a:t>Items suggested during or following the meeting:</a:t>
            </a:r>
          </a:p>
          <a:p>
            <a:pPr marL="742950" lvl="1" indent="-285750">
              <a:lnSpc>
                <a:spcPct val="200000"/>
              </a:lnSpc>
              <a:buFont typeface="Arial" panose="020B0604020202020204" pitchFamily="34" charset="0"/>
              <a:buChar char="•"/>
            </a:pPr>
            <a:r>
              <a:rPr lang="en-US" sz="1200" b="1" dirty="0">
                <a:highlight>
                  <a:srgbClr val="FFFF00"/>
                </a:highlight>
              </a:rPr>
              <a:t>Add items here</a:t>
            </a:r>
          </a:p>
          <a:p>
            <a:pPr marL="742950" lvl="1" indent="-285750">
              <a:lnSpc>
                <a:spcPct val="200000"/>
              </a:lnSpc>
              <a:buFont typeface="Arial" panose="020B0604020202020204" pitchFamily="34" charset="0"/>
              <a:buChar char="•"/>
            </a:pPr>
            <a:r>
              <a:rPr lang="en-US" sz="1200" b="1" dirty="0">
                <a:highlight>
                  <a:srgbClr val="FFFF00"/>
                </a:highlight>
              </a:rPr>
              <a:t>Add items here</a:t>
            </a:r>
          </a:p>
          <a:p>
            <a:pPr marL="742950" lvl="1" indent="-285750">
              <a:lnSpc>
                <a:spcPct val="200000"/>
              </a:lnSpc>
              <a:buFont typeface="Arial" panose="020B0604020202020204" pitchFamily="34" charset="0"/>
              <a:buChar char="•"/>
            </a:pPr>
            <a:endParaRPr lang="en-US" sz="1200" b="1" dirty="0">
              <a:highlight>
                <a:srgbClr val="FFFF00"/>
              </a:highlight>
            </a:endParaRPr>
          </a:p>
          <a:p>
            <a:pPr marL="742950" lvl="1" indent="-285750">
              <a:lnSpc>
                <a:spcPct val="200000"/>
              </a:lnSpc>
              <a:buFont typeface="Arial" panose="020B0604020202020204" pitchFamily="34" charset="0"/>
              <a:buChar char="•"/>
            </a:pPr>
            <a:endParaRPr lang="en-US" sz="1200" b="1" dirty="0">
              <a:highlight>
                <a:srgbClr val="FFFF00"/>
              </a:highlight>
            </a:endParaRPr>
          </a:p>
          <a:p>
            <a:pPr marL="742950" lvl="1" indent="-285750">
              <a:lnSpc>
                <a:spcPct val="200000"/>
              </a:lnSpc>
              <a:buFont typeface="Arial" panose="020B0604020202020204" pitchFamily="34" charset="0"/>
              <a:buChar char="•"/>
            </a:pPr>
            <a:endParaRPr lang="en-US" sz="1200" b="1" dirty="0">
              <a:highlight>
                <a:srgbClr val="FFFF00"/>
              </a:highlight>
            </a:endParaRPr>
          </a:p>
          <a:p>
            <a:pPr marL="742950" lvl="1" indent="-285750">
              <a:lnSpc>
                <a:spcPct val="200000"/>
              </a:lnSpc>
              <a:buFont typeface="Arial" panose="020B0604020202020204" pitchFamily="34" charset="0"/>
              <a:buChar char="•"/>
            </a:pPr>
            <a:endParaRPr lang="en-US" sz="1200" b="1" dirty="0">
              <a:highlight>
                <a:srgbClr val="FFFF00"/>
              </a:highlight>
            </a:endParaRPr>
          </a:p>
          <a:p>
            <a:pPr marL="742950" lvl="1" indent="-285750">
              <a:lnSpc>
                <a:spcPct val="200000"/>
              </a:lnSpc>
              <a:buFont typeface="Arial" panose="020B0604020202020204" pitchFamily="34" charset="0"/>
              <a:buChar char="•"/>
            </a:pPr>
            <a:endParaRPr lang="en-US" sz="1200" b="1" dirty="0">
              <a:highlight>
                <a:srgbClr val="FFFF00"/>
              </a:highlight>
            </a:endParaRPr>
          </a:p>
          <a:p>
            <a:pPr marL="742950" lvl="1" indent="-285750">
              <a:lnSpc>
                <a:spcPct val="200000"/>
              </a:lnSpc>
              <a:buFont typeface="Arial" panose="020B0604020202020204" pitchFamily="34" charset="0"/>
              <a:buChar char="•"/>
            </a:pPr>
            <a:endParaRPr lang="en-US" sz="1200" b="1" dirty="0">
              <a:highlight>
                <a:srgbClr val="FFFF00"/>
              </a:highlight>
            </a:endParaRPr>
          </a:p>
          <a:p>
            <a:pPr marL="742950" lvl="1" indent="-285750">
              <a:lnSpc>
                <a:spcPct val="200000"/>
              </a:lnSpc>
              <a:buFont typeface="Arial" panose="020B0604020202020204" pitchFamily="34" charset="0"/>
              <a:buChar char="•"/>
            </a:pPr>
            <a:endParaRPr lang="en-US" sz="1200" b="1" dirty="0">
              <a:highlight>
                <a:srgbClr val="FFFF00"/>
              </a:highlight>
            </a:endParaRPr>
          </a:p>
          <a:p>
            <a:pPr marL="742950" lvl="1" indent="-285750">
              <a:lnSpc>
                <a:spcPct val="200000"/>
              </a:lnSpc>
              <a:buFont typeface="Arial" panose="020B0604020202020204" pitchFamily="34" charset="0"/>
              <a:buChar char="•"/>
            </a:pPr>
            <a:endParaRPr lang="en-US" sz="1200" b="1" dirty="0">
              <a:highlight>
                <a:srgbClr val="FFFF00"/>
              </a:highlight>
            </a:endParaRPr>
          </a:p>
        </p:txBody>
      </p:sp>
    </p:spTree>
    <p:extLst>
      <p:ext uri="{BB962C8B-B14F-4D97-AF65-F5344CB8AC3E}">
        <p14:creationId xmlns:p14="http://schemas.microsoft.com/office/powerpoint/2010/main" val="21687788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647273D-940A-49A5-AB26-83F72DB0BFE6}"/>
              </a:ext>
            </a:extLst>
          </p:cNvPr>
          <p:cNvPicPr>
            <a:picLocks noChangeAspect="1"/>
          </p:cNvPicPr>
          <p:nvPr/>
        </p:nvPicPr>
        <p:blipFill>
          <a:blip r:embed="rId2">
            <a:extLst>
              <a:ext uri="{BEBA8EAE-BF5A-486C-A8C5-ECC9F3942E4B}">
                <a14:imgProps xmlns:a14="http://schemas.microsoft.com/office/drawing/2010/main">
                  <a14:imgLayer r:embed="rId3">
                    <a14:imgEffect>
                      <a14:artisticCrisscrossEtching/>
                    </a14:imgEffect>
                  </a14:imgLayer>
                </a14:imgProps>
              </a:ext>
              <a:ext uri="{28A0092B-C50C-407E-A947-70E740481C1C}">
                <a14:useLocalDpi xmlns:a14="http://schemas.microsoft.com/office/drawing/2010/main" val="0"/>
              </a:ext>
            </a:extLst>
          </a:blip>
          <a:stretch>
            <a:fillRect/>
          </a:stretch>
        </p:blipFill>
        <p:spPr>
          <a:xfrm>
            <a:off x="1" y="0"/>
            <a:ext cx="12183032" cy="6858178"/>
          </a:xfrm>
          <a:prstGeom prst="rect">
            <a:avLst/>
          </a:prstGeom>
        </p:spPr>
      </p:pic>
      <p:sp>
        <p:nvSpPr>
          <p:cNvPr id="6" name="Rectangle 5">
            <a:extLst>
              <a:ext uri="{FF2B5EF4-FFF2-40B4-BE49-F238E27FC236}">
                <a16:creationId xmlns:a16="http://schemas.microsoft.com/office/drawing/2014/main" id="{A0741C5B-AB39-4504-B3A5-3A2BA6EA5C19}"/>
              </a:ext>
            </a:extLst>
          </p:cNvPr>
          <p:cNvSpPr/>
          <p:nvPr/>
        </p:nvSpPr>
        <p:spPr>
          <a:xfrm>
            <a:off x="-97958" y="-11796"/>
            <a:ext cx="12280991" cy="1754326"/>
          </a:xfrm>
          <a:prstGeom prst="rect">
            <a:avLst/>
          </a:prstGeom>
          <a:noFill/>
        </p:spPr>
        <p:txBody>
          <a:bodyPr wrap="none" lIns="91440" tIns="45720" rIns="91440" bIns="45720">
            <a:spAutoFit/>
          </a:bodyPr>
          <a:lstStyle/>
          <a:p>
            <a:pPr algn="ctr"/>
            <a:r>
              <a:rPr lang="en-US" sz="5400" b="1" cap="none" spc="50" dirty="0">
                <a:ln w="9525" cmpd="sng">
                  <a:solidFill>
                    <a:schemeClr val="accent1"/>
                  </a:solidFill>
                  <a:prstDash val="solid"/>
                </a:ln>
                <a:solidFill>
                  <a:srgbClr val="70AD47">
                    <a:tint val="1000"/>
                  </a:srgbClr>
                </a:solidFill>
                <a:effectLst>
                  <a:glow rad="38100">
                    <a:schemeClr val="accent1">
                      <a:alpha val="40000"/>
                    </a:schemeClr>
                  </a:glow>
                </a:effectLst>
              </a:rPr>
              <a:t>Vashon-Maury Island Community Council</a:t>
            </a:r>
          </a:p>
          <a:p>
            <a:pPr algn="ctr"/>
            <a:r>
              <a:rPr lang="en-US" sz="5400" b="1" spc="50" dirty="0">
                <a:ln w="9525" cmpd="sng">
                  <a:solidFill>
                    <a:schemeClr val="accent1"/>
                  </a:solidFill>
                  <a:prstDash val="solid"/>
                </a:ln>
                <a:solidFill>
                  <a:srgbClr val="70AD47">
                    <a:tint val="1000"/>
                  </a:srgbClr>
                </a:solidFill>
                <a:effectLst>
                  <a:glow rad="38100">
                    <a:schemeClr val="accent1">
                      <a:alpha val="40000"/>
                    </a:schemeClr>
                  </a:glow>
                </a:effectLst>
              </a:rPr>
              <a:t>Equity Committee Meeting</a:t>
            </a:r>
            <a:endParaRPr lang="en-US" sz="54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cxnSp>
        <p:nvCxnSpPr>
          <p:cNvPr id="8" name="Straight Connector 7">
            <a:extLst>
              <a:ext uri="{FF2B5EF4-FFF2-40B4-BE49-F238E27FC236}">
                <a16:creationId xmlns:a16="http://schemas.microsoft.com/office/drawing/2014/main" id="{6213BC18-00BB-40EE-A95F-BCBF21BBE42D}"/>
              </a:ext>
            </a:extLst>
          </p:cNvPr>
          <p:cNvCxnSpPr/>
          <p:nvPr/>
        </p:nvCxnSpPr>
        <p:spPr>
          <a:xfrm>
            <a:off x="0" y="1749768"/>
            <a:ext cx="12183033" cy="0"/>
          </a:xfrm>
          <a:prstGeom prst="line">
            <a:avLst/>
          </a:prstGeom>
          <a:ln w="127000" cmpd="tri"/>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FEF14439-BDFD-4869-8FCA-1B9920DABDC9}"/>
              </a:ext>
            </a:extLst>
          </p:cNvPr>
          <p:cNvSpPr txBox="1"/>
          <p:nvPr/>
        </p:nvSpPr>
        <p:spPr>
          <a:xfrm>
            <a:off x="2566735" y="1981753"/>
            <a:ext cx="8582528" cy="1107996"/>
          </a:xfrm>
          <a:prstGeom prst="rect">
            <a:avLst/>
          </a:prstGeom>
          <a:noFill/>
        </p:spPr>
        <p:txBody>
          <a:bodyPr wrap="square" rtlCol="0">
            <a:spAutoFit/>
          </a:bodyPr>
          <a:lstStyle/>
          <a:p>
            <a:r>
              <a:rPr lang="en-US" sz="6600" b="1" dirty="0"/>
              <a:t>Adjourned!</a:t>
            </a:r>
          </a:p>
        </p:txBody>
      </p:sp>
    </p:spTree>
    <p:extLst>
      <p:ext uri="{BB962C8B-B14F-4D97-AF65-F5344CB8AC3E}">
        <p14:creationId xmlns:p14="http://schemas.microsoft.com/office/powerpoint/2010/main" val="935247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647273D-940A-49A5-AB26-83F72DB0BFE6}"/>
              </a:ext>
            </a:extLst>
          </p:cNvPr>
          <p:cNvPicPr>
            <a:picLocks noChangeAspect="1"/>
          </p:cNvPicPr>
          <p:nvPr/>
        </p:nvPicPr>
        <p:blipFill>
          <a:blip r:embed="rId3">
            <a:extLst>
              <a:ext uri="{BEBA8EAE-BF5A-486C-A8C5-ECC9F3942E4B}">
                <a14:imgProps xmlns:a14="http://schemas.microsoft.com/office/drawing/2010/main">
                  <a14:imgLayer r:embed="rId4">
                    <a14:imgEffect>
                      <a14:artisticCrisscrossEtching/>
                    </a14:imgEffect>
                  </a14:imgLayer>
                </a14:imgProps>
              </a:ext>
              <a:ext uri="{28A0092B-C50C-407E-A947-70E740481C1C}">
                <a14:useLocalDpi xmlns:a14="http://schemas.microsoft.com/office/drawing/2010/main" val="0"/>
              </a:ext>
            </a:extLst>
          </a:blip>
          <a:stretch>
            <a:fillRect/>
          </a:stretch>
        </p:blipFill>
        <p:spPr>
          <a:xfrm>
            <a:off x="1" y="0"/>
            <a:ext cx="12183032" cy="6858178"/>
          </a:xfrm>
          <a:prstGeom prst="rect">
            <a:avLst/>
          </a:prstGeom>
        </p:spPr>
      </p:pic>
      <p:sp>
        <p:nvSpPr>
          <p:cNvPr id="6" name="Rectangle 5">
            <a:extLst>
              <a:ext uri="{FF2B5EF4-FFF2-40B4-BE49-F238E27FC236}">
                <a16:creationId xmlns:a16="http://schemas.microsoft.com/office/drawing/2014/main" id="{A0741C5B-AB39-4504-B3A5-3A2BA6EA5C19}"/>
              </a:ext>
            </a:extLst>
          </p:cNvPr>
          <p:cNvSpPr/>
          <p:nvPr/>
        </p:nvSpPr>
        <p:spPr>
          <a:xfrm>
            <a:off x="2815896" y="-27838"/>
            <a:ext cx="6453305" cy="830997"/>
          </a:xfrm>
          <a:prstGeom prst="rect">
            <a:avLst/>
          </a:prstGeom>
          <a:noFill/>
        </p:spPr>
        <p:txBody>
          <a:bodyPr wrap="none" lIns="91440" tIns="45720" rIns="91440" bIns="45720">
            <a:spAutoFit/>
          </a:bodyPr>
          <a:lstStyle/>
          <a:p>
            <a:pPr algn="ctr"/>
            <a:r>
              <a:rPr lang="en-US" sz="4800" b="1" spc="50" dirty="0">
                <a:ln w="9525" cmpd="sng">
                  <a:solidFill>
                    <a:schemeClr val="accent1"/>
                  </a:solidFill>
                  <a:prstDash val="solid"/>
                </a:ln>
                <a:solidFill>
                  <a:srgbClr val="70AD47">
                    <a:tint val="1000"/>
                  </a:srgbClr>
                </a:solidFill>
                <a:effectLst>
                  <a:glow rad="38100">
                    <a:schemeClr val="accent1">
                      <a:alpha val="40000"/>
                    </a:schemeClr>
                  </a:glow>
                </a:effectLst>
              </a:rPr>
              <a:t>Land Acknowledgement</a:t>
            </a:r>
            <a:endParaRPr lang="en-US" sz="48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cxnSp>
        <p:nvCxnSpPr>
          <p:cNvPr id="8" name="Straight Connector 7">
            <a:extLst>
              <a:ext uri="{FF2B5EF4-FFF2-40B4-BE49-F238E27FC236}">
                <a16:creationId xmlns:a16="http://schemas.microsoft.com/office/drawing/2014/main" id="{6213BC18-00BB-40EE-A95F-BCBF21BBE42D}"/>
              </a:ext>
            </a:extLst>
          </p:cNvPr>
          <p:cNvCxnSpPr/>
          <p:nvPr/>
        </p:nvCxnSpPr>
        <p:spPr>
          <a:xfrm>
            <a:off x="16043" y="896671"/>
            <a:ext cx="12183033" cy="0"/>
          </a:xfrm>
          <a:prstGeom prst="line">
            <a:avLst/>
          </a:prstGeom>
          <a:ln w="127000" cmpd="tri"/>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FEF14439-BDFD-4869-8FCA-1B9920DABDC9}"/>
              </a:ext>
            </a:extLst>
          </p:cNvPr>
          <p:cNvSpPr txBox="1"/>
          <p:nvPr/>
        </p:nvSpPr>
        <p:spPr>
          <a:xfrm>
            <a:off x="313038" y="979793"/>
            <a:ext cx="11565924" cy="6924973"/>
          </a:xfrm>
          <a:prstGeom prst="rect">
            <a:avLst/>
          </a:prstGeom>
          <a:solidFill>
            <a:srgbClr val="BECBD1"/>
          </a:solidFill>
        </p:spPr>
        <p:txBody>
          <a:bodyPr wrap="square" rtlCol="0">
            <a:spAutoFit/>
          </a:bodyPr>
          <a:lstStyle/>
          <a:p>
            <a:pPr marL="0" marR="0">
              <a:spcBef>
                <a:spcPts val="0"/>
              </a:spcBef>
              <a:spcAft>
                <a:spcPts val="0"/>
              </a:spcAft>
            </a:pPr>
            <a:r>
              <a:rPr lang="en-US" sz="2000" b="1" dirty="0">
                <a:effectLst/>
                <a:latin typeface="UICTFontTextStyleEmphasizedBody"/>
                <a:ea typeface="Calibri" panose="020F0502020204030204" pitchFamily="34" charset="0"/>
              </a:rPr>
              <a:t>Please join me in acknowledging and paying respect to the </a:t>
            </a:r>
            <a:r>
              <a:rPr lang="en-US" sz="2000" b="1" dirty="0" err="1">
                <a:effectLst/>
                <a:latin typeface="UICTFontTextStyleEmphasizedBody"/>
                <a:ea typeface="Calibri" panose="020F0502020204030204" pitchFamily="34" charset="0"/>
              </a:rPr>
              <a:t>sx̌ʷəbabš</a:t>
            </a:r>
            <a:r>
              <a:rPr lang="en-US" sz="2000" b="1" dirty="0">
                <a:effectLst/>
                <a:latin typeface="UICTFontTextStyleEmphasizedBody"/>
                <a:ea typeface="Calibri" panose="020F0502020204030204" pitchFamily="34" charset="0"/>
              </a:rPr>
              <a:t>, the Vashon natives people, also known as the </a:t>
            </a:r>
            <a:r>
              <a:rPr lang="en-US" sz="2000" b="1" dirty="0" err="1">
                <a:effectLst/>
                <a:latin typeface="UICTFontTextStyleEmphasizedBody"/>
                <a:ea typeface="Calibri" panose="020F0502020204030204" pitchFamily="34" charset="0"/>
              </a:rPr>
              <a:t>S’homamish</a:t>
            </a:r>
            <a:r>
              <a:rPr lang="en-US" sz="2000" b="1" dirty="0">
                <a:effectLst/>
                <a:latin typeface="UICTFontTextStyleEmphasizedBody"/>
                <a:ea typeface="Calibri" panose="020F0502020204030204" pitchFamily="34" charset="0"/>
              </a:rPr>
              <a:t>, who were here before us, on ancestral land that we occupy today. </a:t>
            </a:r>
          </a:p>
          <a:p>
            <a:pPr marL="0" marR="0">
              <a:spcBef>
                <a:spcPts val="0"/>
              </a:spcBef>
              <a:spcAft>
                <a:spcPts val="0"/>
              </a:spcAft>
            </a:pPr>
            <a:endParaRPr lang="en-US" sz="20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2000" b="1" dirty="0">
                <a:effectLst/>
                <a:latin typeface="UICTFontTextStyleEmphasizedBody"/>
                <a:ea typeface="Calibri" panose="020F0502020204030204" pitchFamily="34" charset="0"/>
              </a:rPr>
              <a:t>They built their homes, told stories, created community, birthed children, fought battles, developed medicine, buried relatives, created art, and lived in unity with the natural world for thousands of years.</a:t>
            </a:r>
          </a:p>
          <a:p>
            <a:pPr marL="0" marR="0">
              <a:spcBef>
                <a:spcPts val="0"/>
              </a:spcBef>
              <a:spcAft>
                <a:spcPts val="0"/>
              </a:spcAft>
            </a:pPr>
            <a:endParaRPr lang="en-US" sz="20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2000" b="1" dirty="0">
                <a:effectLst/>
                <a:latin typeface="UICTFontTextStyleEmphasizedBody"/>
                <a:ea typeface="Calibri" panose="020F0502020204030204" pitchFamily="34" charset="0"/>
              </a:rPr>
              <a:t>We pay our respect to their elders, past, present and emerging.</a:t>
            </a:r>
          </a:p>
          <a:p>
            <a:pPr marL="0" marR="0">
              <a:spcBef>
                <a:spcPts val="0"/>
              </a:spcBef>
              <a:spcAft>
                <a:spcPts val="0"/>
              </a:spcAft>
            </a:pPr>
            <a:endParaRPr lang="en-US" sz="20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2000" b="1" dirty="0">
                <a:effectLst/>
                <a:latin typeface="UICTFontTextStyleEmphasizedBody"/>
                <a:ea typeface="Calibri" panose="020F0502020204030204" pitchFamily="34" charset="0"/>
              </a:rPr>
              <a:t>We acknowledge that we have benefited significantly from the careful and intentional care they provided that continues to protect and preserve our natural resources for present and future generations. </a:t>
            </a:r>
          </a:p>
          <a:p>
            <a:pPr marL="0" marR="0">
              <a:spcBef>
                <a:spcPts val="0"/>
              </a:spcBef>
              <a:spcAft>
                <a:spcPts val="0"/>
              </a:spcAft>
            </a:pPr>
            <a:endParaRPr lang="en-US" sz="20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2000" b="1" dirty="0">
                <a:effectLst/>
                <a:latin typeface="UICTFontTextStyleEmphasizedBody"/>
                <a:ea typeface="Calibri" panose="020F0502020204030204" pitchFamily="34" charset="0"/>
              </a:rPr>
              <a:t>This acknowledgement does not take the place of authentic relationships with Indigenous communities, but merely serves as a first step in honoring the land and resisting the erasure of Indigenous people past, present and future.</a:t>
            </a:r>
          </a:p>
          <a:p>
            <a:pPr marL="0" marR="0">
              <a:spcBef>
                <a:spcPts val="0"/>
              </a:spcBef>
              <a:spcAft>
                <a:spcPts val="0"/>
              </a:spcAft>
            </a:pPr>
            <a:endParaRPr lang="en-US" sz="20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2000" b="1" dirty="0">
                <a:effectLst/>
                <a:latin typeface="UICTFontTextStyleEmphasizedBody"/>
                <a:ea typeface="Times New Roman" panose="02020603050405020304" pitchFamily="18" charset="0"/>
              </a:rPr>
              <a:t>We acknowledge the genocide and continuous displacement of Indigenous people.  We also acknowledge these lands remain a vital part of the cultural sovereignty to the </a:t>
            </a:r>
            <a:r>
              <a:rPr lang="en-US" sz="2000" b="1" dirty="0" err="1">
                <a:effectLst/>
                <a:latin typeface="UICTFontTextStyleEmphasizedBody"/>
                <a:ea typeface="Times New Roman" panose="02020603050405020304" pitchFamily="18" charset="0"/>
              </a:rPr>
              <a:t>sx̌ʷəbabš</a:t>
            </a:r>
            <a:r>
              <a:rPr lang="en-US" sz="2000" b="1" dirty="0">
                <a:effectLst/>
                <a:latin typeface="UICTFontTextStyleEmphasizedBody"/>
                <a:ea typeface="Times New Roman" panose="02020603050405020304" pitchFamily="18" charset="0"/>
              </a:rPr>
              <a:t> and </a:t>
            </a:r>
            <a:r>
              <a:rPr lang="en-US" sz="2000" b="1" dirty="0" err="1">
                <a:effectLst/>
                <a:latin typeface="UICTFontTextStyleEmphasizedBody"/>
                <a:ea typeface="Times New Roman" panose="02020603050405020304" pitchFamily="18" charset="0"/>
              </a:rPr>
              <a:t>S’homamish</a:t>
            </a:r>
            <a:r>
              <a:rPr lang="en-US" sz="2000" b="1" dirty="0">
                <a:effectLst/>
                <a:latin typeface="UICTFontTextStyleEmphasizedBody"/>
                <a:ea typeface="Times New Roman" panose="02020603050405020304" pitchFamily="18" charset="0"/>
              </a:rPr>
              <a:t> relatives of present day.  </a:t>
            </a:r>
            <a:endParaRPr lang="en-US" sz="2000" dirty="0">
              <a:effectLst/>
              <a:latin typeface="Calibri" panose="020F0502020204030204" pitchFamily="34" charset="0"/>
              <a:ea typeface="Calibri" panose="020F0502020204030204" pitchFamily="34" charset="0"/>
            </a:endParaRPr>
          </a:p>
          <a:p>
            <a:endParaRPr lang="en-US" sz="2800" b="1" dirty="0"/>
          </a:p>
          <a:p>
            <a:endParaRPr lang="en-US" sz="2800" b="1" dirty="0"/>
          </a:p>
          <a:p>
            <a:endParaRPr lang="en-US" sz="2800" b="1" dirty="0"/>
          </a:p>
        </p:txBody>
      </p:sp>
    </p:spTree>
    <p:extLst>
      <p:ext uri="{BB962C8B-B14F-4D97-AF65-F5344CB8AC3E}">
        <p14:creationId xmlns:p14="http://schemas.microsoft.com/office/powerpoint/2010/main" val="38167316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9D4F0AA7-F86F-4E36-9728-2E8DDBB8169A}"/>
              </a:ext>
            </a:extLst>
          </p:cNvPr>
          <p:cNvSpPr/>
          <p:nvPr/>
        </p:nvSpPr>
        <p:spPr>
          <a:xfrm>
            <a:off x="390617" y="213065"/>
            <a:ext cx="10955045" cy="561068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t>      </a:t>
            </a:r>
            <a:r>
              <a:rPr lang="en-US" sz="2400" b="1" u="sng" dirty="0"/>
              <a:t>King County Services and Budgets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5" name="Rectangle: Rounded Corners 4">
            <a:extLst>
              <a:ext uri="{FF2B5EF4-FFF2-40B4-BE49-F238E27FC236}">
                <a16:creationId xmlns:a16="http://schemas.microsoft.com/office/drawing/2014/main" id="{D7DA8B3E-E6C0-47FB-A0D6-766B10385576}"/>
              </a:ext>
            </a:extLst>
          </p:cNvPr>
          <p:cNvSpPr/>
          <p:nvPr/>
        </p:nvSpPr>
        <p:spPr>
          <a:xfrm>
            <a:off x="3586579" y="825623"/>
            <a:ext cx="7208667" cy="4731797"/>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a:solidFill>
                  <a:schemeClr val="tx1"/>
                </a:solidFill>
              </a:rPr>
              <a:t>   </a:t>
            </a:r>
            <a:r>
              <a:rPr lang="en-US" sz="2000" b="1" u="sng" dirty="0">
                <a:solidFill>
                  <a:schemeClr val="tx1"/>
                </a:solidFill>
              </a:rPr>
              <a:t>Vashon Island Community</a:t>
            </a:r>
          </a:p>
          <a:p>
            <a:endParaRPr lang="en-US" sz="2000" b="1" dirty="0">
              <a:solidFill>
                <a:schemeClr val="tx1"/>
              </a:solidFill>
            </a:endParaRPr>
          </a:p>
          <a:p>
            <a:endParaRPr lang="en-US" sz="2000" b="1" dirty="0">
              <a:solidFill>
                <a:schemeClr val="tx1"/>
              </a:solidFill>
            </a:endParaRPr>
          </a:p>
          <a:p>
            <a:endParaRPr lang="en-US" sz="2000" b="1" dirty="0">
              <a:solidFill>
                <a:schemeClr val="tx1"/>
              </a:solidFill>
            </a:endParaRPr>
          </a:p>
          <a:p>
            <a:endParaRPr lang="en-US" sz="2000"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p:txBody>
      </p:sp>
      <p:sp>
        <p:nvSpPr>
          <p:cNvPr id="6" name="TextBox 5">
            <a:extLst>
              <a:ext uri="{FF2B5EF4-FFF2-40B4-BE49-F238E27FC236}">
                <a16:creationId xmlns:a16="http://schemas.microsoft.com/office/drawing/2014/main" id="{435D0061-270C-4270-828F-F5EDB5636DD7}"/>
              </a:ext>
            </a:extLst>
          </p:cNvPr>
          <p:cNvSpPr txBox="1"/>
          <p:nvPr/>
        </p:nvSpPr>
        <p:spPr>
          <a:xfrm>
            <a:off x="706590" y="871718"/>
            <a:ext cx="2556769" cy="4524315"/>
          </a:xfrm>
          <a:prstGeom prst="rect">
            <a:avLst/>
          </a:prstGeom>
          <a:noFill/>
        </p:spPr>
        <p:txBody>
          <a:bodyPr wrap="square" rtlCol="0">
            <a:spAutoFit/>
          </a:bodyPr>
          <a:lstStyle/>
          <a:p>
            <a:r>
              <a:rPr lang="en-US" dirty="0">
                <a:solidFill>
                  <a:schemeClr val="bg1"/>
                </a:solidFill>
                <a:latin typeface="Calibri" panose="020F0502020204030204" pitchFamily="34" charset="0"/>
                <a:cs typeface="Times New Roman" panose="02020603050405020304" pitchFamily="18" charset="0"/>
              </a:rPr>
              <a:t>D</a:t>
            </a:r>
            <a:r>
              <a:rPr lang="en-US" dirty="0">
                <a:solidFill>
                  <a:schemeClr val="bg1"/>
                </a:solidFill>
                <a:effectLst/>
              </a:rPr>
              <a:t>eterminants of equity : </a:t>
            </a:r>
          </a:p>
          <a:p>
            <a:pPr marL="285750" indent="-285750">
              <a:buFontTx/>
              <a:buChar char="-"/>
            </a:pPr>
            <a:r>
              <a:rPr lang="en-US" dirty="0">
                <a:solidFill>
                  <a:schemeClr val="bg1"/>
                </a:solidFill>
                <a:effectLst/>
              </a:rPr>
              <a:t>child and youth development, </a:t>
            </a:r>
          </a:p>
          <a:p>
            <a:pPr marL="285750" indent="-285750">
              <a:buFontTx/>
              <a:buChar char="-"/>
            </a:pPr>
            <a:r>
              <a:rPr lang="en-US" dirty="0">
                <a:solidFill>
                  <a:schemeClr val="bg1"/>
                </a:solidFill>
                <a:effectLst/>
              </a:rPr>
              <a:t>economic development and jobs, </a:t>
            </a:r>
          </a:p>
          <a:p>
            <a:pPr marL="285750" indent="-285750">
              <a:buFontTx/>
              <a:buChar char="-"/>
            </a:pPr>
            <a:r>
              <a:rPr lang="en-US" dirty="0">
                <a:solidFill>
                  <a:schemeClr val="bg1"/>
                </a:solidFill>
                <a:effectLst/>
              </a:rPr>
              <a:t>environment and climate, </a:t>
            </a:r>
          </a:p>
          <a:p>
            <a:pPr marL="285750" indent="-285750">
              <a:buFontTx/>
              <a:buChar char="-"/>
            </a:pPr>
            <a:r>
              <a:rPr lang="en-US" dirty="0">
                <a:solidFill>
                  <a:schemeClr val="bg1"/>
                </a:solidFill>
                <a:effectLst/>
              </a:rPr>
              <a:t>health and human services,</a:t>
            </a:r>
          </a:p>
          <a:p>
            <a:pPr marL="285750" indent="-285750">
              <a:buFontTx/>
              <a:buChar char="-"/>
            </a:pPr>
            <a:r>
              <a:rPr lang="en-US" dirty="0">
                <a:solidFill>
                  <a:schemeClr val="bg1"/>
                </a:solidFill>
                <a:effectLst/>
              </a:rPr>
              <a:t>housing, </a:t>
            </a:r>
          </a:p>
          <a:p>
            <a:pPr marL="285750" indent="-285750">
              <a:buFontTx/>
              <a:buChar char="-"/>
            </a:pPr>
            <a:r>
              <a:rPr lang="en-US" dirty="0">
                <a:solidFill>
                  <a:schemeClr val="bg1"/>
                </a:solidFill>
                <a:effectLst/>
              </a:rPr>
              <a:t>information and technology, </a:t>
            </a:r>
          </a:p>
          <a:p>
            <a:pPr marL="285750" indent="-285750">
              <a:buFontTx/>
              <a:buChar char="-"/>
            </a:pPr>
            <a:r>
              <a:rPr lang="en-US" dirty="0">
                <a:solidFill>
                  <a:schemeClr val="bg1"/>
                </a:solidFill>
                <a:effectLst/>
              </a:rPr>
              <a:t>justice system, and </a:t>
            </a:r>
          </a:p>
          <a:p>
            <a:pPr marL="285750" indent="-285750">
              <a:buFontTx/>
              <a:buChar char="-"/>
            </a:pPr>
            <a:r>
              <a:rPr lang="en-US" dirty="0">
                <a:solidFill>
                  <a:schemeClr val="bg1"/>
                </a:solidFill>
                <a:effectLst/>
              </a:rPr>
              <a:t>transportation and mobility.</a:t>
            </a:r>
            <a:endParaRPr lang="en-US" dirty="0">
              <a:solidFill>
                <a:schemeClr val="bg1"/>
              </a:solidFill>
            </a:endParaRPr>
          </a:p>
        </p:txBody>
      </p:sp>
      <p:sp>
        <p:nvSpPr>
          <p:cNvPr id="8" name="TextBox 7">
            <a:extLst>
              <a:ext uri="{FF2B5EF4-FFF2-40B4-BE49-F238E27FC236}">
                <a16:creationId xmlns:a16="http://schemas.microsoft.com/office/drawing/2014/main" id="{7C134C92-EC73-4CEC-8263-DE43D84FCED6}"/>
              </a:ext>
            </a:extLst>
          </p:cNvPr>
          <p:cNvSpPr txBox="1"/>
          <p:nvPr/>
        </p:nvSpPr>
        <p:spPr>
          <a:xfrm flipH="1">
            <a:off x="3851280" y="1497495"/>
            <a:ext cx="1919205" cy="1754326"/>
          </a:xfrm>
          <a:prstGeom prst="rect">
            <a:avLst/>
          </a:prstGeom>
          <a:solidFill>
            <a:schemeClr val="accent1"/>
          </a:solidFill>
          <a:ln w="28575">
            <a:solidFill>
              <a:schemeClr val="tx1"/>
            </a:solidFill>
          </a:ln>
        </p:spPr>
        <p:txBody>
          <a:bodyPr wrap="square" rtlCol="0">
            <a:spAutoFit/>
          </a:bodyPr>
          <a:lstStyle/>
          <a:p>
            <a:r>
              <a:rPr lang="en-US" dirty="0">
                <a:solidFill>
                  <a:schemeClr val="bg1"/>
                </a:solidFill>
              </a:rPr>
              <a:t>Local King County Service Providers:</a:t>
            </a:r>
          </a:p>
          <a:p>
            <a:pPr marL="285750" indent="-285750">
              <a:buFontTx/>
              <a:buChar char="-"/>
            </a:pPr>
            <a:r>
              <a:rPr lang="en-US" dirty="0">
                <a:solidFill>
                  <a:schemeClr val="bg1"/>
                </a:solidFill>
              </a:rPr>
              <a:t>Sheriff</a:t>
            </a:r>
          </a:p>
          <a:p>
            <a:pPr marL="285750" indent="-285750">
              <a:buFontTx/>
              <a:buChar char="-"/>
            </a:pPr>
            <a:r>
              <a:rPr lang="en-US" dirty="0">
                <a:solidFill>
                  <a:schemeClr val="bg1"/>
                </a:solidFill>
              </a:rPr>
              <a:t>Fire</a:t>
            </a:r>
          </a:p>
          <a:p>
            <a:pPr marL="285750" indent="-285750">
              <a:buFontTx/>
              <a:buChar char="-"/>
            </a:pPr>
            <a:r>
              <a:rPr lang="en-US" dirty="0">
                <a:solidFill>
                  <a:schemeClr val="bg1"/>
                </a:solidFill>
              </a:rPr>
              <a:t>Parks</a:t>
            </a:r>
          </a:p>
          <a:p>
            <a:pPr marL="285750" indent="-285750">
              <a:buFontTx/>
              <a:buChar char="-"/>
            </a:pPr>
            <a:r>
              <a:rPr lang="en-US" dirty="0">
                <a:solidFill>
                  <a:schemeClr val="bg1"/>
                </a:solidFill>
              </a:rPr>
              <a:t>Outreach</a:t>
            </a:r>
          </a:p>
        </p:txBody>
      </p:sp>
      <p:sp>
        <p:nvSpPr>
          <p:cNvPr id="9" name="TextBox 8">
            <a:extLst>
              <a:ext uri="{FF2B5EF4-FFF2-40B4-BE49-F238E27FC236}">
                <a16:creationId xmlns:a16="http://schemas.microsoft.com/office/drawing/2014/main" id="{C82209CD-43E5-47F4-B0C2-607155C3FB36}"/>
              </a:ext>
            </a:extLst>
          </p:cNvPr>
          <p:cNvSpPr txBox="1"/>
          <p:nvPr/>
        </p:nvSpPr>
        <p:spPr>
          <a:xfrm>
            <a:off x="6494830" y="3425081"/>
            <a:ext cx="1420427" cy="1200329"/>
          </a:xfrm>
          <a:prstGeom prst="rect">
            <a:avLst/>
          </a:prstGeom>
          <a:solidFill>
            <a:schemeClr val="accent2"/>
          </a:solidFill>
          <a:ln w="28575">
            <a:solidFill>
              <a:schemeClr val="tx1"/>
            </a:solidFill>
          </a:ln>
        </p:spPr>
        <p:txBody>
          <a:bodyPr wrap="square" rtlCol="0">
            <a:spAutoFit/>
          </a:bodyPr>
          <a:lstStyle/>
          <a:p>
            <a:pPr algn="ctr"/>
            <a:r>
              <a:rPr lang="en-US" dirty="0"/>
              <a:t>Vashon-Maury Island Community Council</a:t>
            </a:r>
          </a:p>
        </p:txBody>
      </p:sp>
      <p:sp>
        <p:nvSpPr>
          <p:cNvPr id="10" name="TextBox 9">
            <a:extLst>
              <a:ext uri="{FF2B5EF4-FFF2-40B4-BE49-F238E27FC236}">
                <a16:creationId xmlns:a16="http://schemas.microsoft.com/office/drawing/2014/main" id="{8B9BAC19-F8A7-405D-89B2-756553A919BC}"/>
              </a:ext>
            </a:extLst>
          </p:cNvPr>
          <p:cNvSpPr txBox="1"/>
          <p:nvPr/>
        </p:nvSpPr>
        <p:spPr>
          <a:xfrm>
            <a:off x="6482510" y="1575787"/>
            <a:ext cx="1436371" cy="923330"/>
          </a:xfrm>
          <a:prstGeom prst="rect">
            <a:avLst/>
          </a:prstGeom>
          <a:solidFill>
            <a:schemeClr val="accent4">
              <a:lumMod val="40000"/>
              <a:lumOff val="60000"/>
            </a:schemeClr>
          </a:solidFill>
          <a:ln w="28575">
            <a:solidFill>
              <a:schemeClr val="tx1"/>
            </a:solidFill>
          </a:ln>
        </p:spPr>
        <p:txBody>
          <a:bodyPr wrap="square" rtlCol="0">
            <a:spAutoFit/>
          </a:bodyPr>
          <a:lstStyle/>
          <a:p>
            <a:pPr algn="ctr"/>
            <a:r>
              <a:rPr lang="en-US" dirty="0"/>
              <a:t>Vashon-Maury Island “sectors”</a:t>
            </a:r>
          </a:p>
        </p:txBody>
      </p:sp>
      <p:sp>
        <p:nvSpPr>
          <p:cNvPr id="11" name="TextBox 10">
            <a:extLst>
              <a:ext uri="{FF2B5EF4-FFF2-40B4-BE49-F238E27FC236}">
                <a16:creationId xmlns:a16="http://schemas.microsoft.com/office/drawing/2014/main" id="{9E5FF256-61C5-4248-AB5D-ED61949DE27C}"/>
              </a:ext>
            </a:extLst>
          </p:cNvPr>
          <p:cNvSpPr txBox="1"/>
          <p:nvPr/>
        </p:nvSpPr>
        <p:spPr>
          <a:xfrm>
            <a:off x="8639602" y="1497495"/>
            <a:ext cx="1731144" cy="1477328"/>
          </a:xfrm>
          <a:prstGeom prst="rect">
            <a:avLst/>
          </a:prstGeom>
          <a:solidFill>
            <a:schemeClr val="accent4">
              <a:lumMod val="40000"/>
              <a:lumOff val="60000"/>
            </a:schemeClr>
          </a:solidFill>
          <a:ln w="28575">
            <a:solidFill>
              <a:schemeClr val="tx1"/>
            </a:solidFill>
          </a:ln>
        </p:spPr>
        <p:txBody>
          <a:bodyPr wrap="square" rtlCol="0">
            <a:spAutoFit/>
          </a:bodyPr>
          <a:lstStyle>
            <a:defPPr>
              <a:defRPr lang="en-US"/>
            </a:defPPr>
            <a:lvl1pPr algn="ctr"/>
          </a:lstStyle>
          <a:p>
            <a:r>
              <a:rPr lang="en-US" dirty="0"/>
              <a:t>Non-Government Organizations  (clubs, groups, </a:t>
            </a:r>
            <a:r>
              <a:rPr lang="en-US" dirty="0" err="1"/>
              <a:t>etc</a:t>
            </a:r>
            <a:r>
              <a:rPr lang="en-US" dirty="0"/>
              <a:t>) (NGOs)</a:t>
            </a:r>
          </a:p>
        </p:txBody>
      </p:sp>
      <p:sp>
        <p:nvSpPr>
          <p:cNvPr id="13" name="TextBox 12">
            <a:extLst>
              <a:ext uri="{FF2B5EF4-FFF2-40B4-BE49-F238E27FC236}">
                <a16:creationId xmlns:a16="http://schemas.microsoft.com/office/drawing/2014/main" id="{F217D71E-04A8-499F-8AB8-380B0F2B0636}"/>
              </a:ext>
            </a:extLst>
          </p:cNvPr>
          <p:cNvSpPr txBox="1"/>
          <p:nvPr/>
        </p:nvSpPr>
        <p:spPr>
          <a:xfrm flipH="1">
            <a:off x="3851280" y="3886746"/>
            <a:ext cx="1919205" cy="923330"/>
          </a:xfrm>
          <a:prstGeom prst="rect">
            <a:avLst/>
          </a:prstGeom>
          <a:solidFill>
            <a:srgbClr val="92D050"/>
          </a:solidFill>
          <a:ln w="28575">
            <a:solidFill>
              <a:schemeClr val="tx1"/>
            </a:solidFill>
          </a:ln>
        </p:spPr>
        <p:txBody>
          <a:bodyPr wrap="square" rtlCol="0">
            <a:spAutoFit/>
          </a:bodyPr>
          <a:lstStyle/>
          <a:p>
            <a:r>
              <a:rPr lang="en-US" dirty="0"/>
              <a:t>Local State Service Providers:</a:t>
            </a:r>
          </a:p>
          <a:p>
            <a:pPr marL="285750" indent="-285750">
              <a:buFontTx/>
              <a:buChar char="-"/>
            </a:pPr>
            <a:r>
              <a:rPr lang="en-US" dirty="0"/>
              <a:t>School District</a:t>
            </a:r>
          </a:p>
        </p:txBody>
      </p:sp>
      <p:sp>
        <p:nvSpPr>
          <p:cNvPr id="15" name="Rectangle: Rounded Corners 14">
            <a:extLst>
              <a:ext uri="{FF2B5EF4-FFF2-40B4-BE49-F238E27FC236}">
                <a16:creationId xmlns:a16="http://schemas.microsoft.com/office/drawing/2014/main" id="{81CC29C1-3C03-46A8-8C20-89D3A516A9C5}"/>
              </a:ext>
            </a:extLst>
          </p:cNvPr>
          <p:cNvSpPr/>
          <p:nvPr/>
        </p:nvSpPr>
        <p:spPr>
          <a:xfrm>
            <a:off x="4960985" y="6019058"/>
            <a:ext cx="2244720" cy="628747"/>
          </a:xfrm>
          <a:prstGeom prst="roundRect">
            <a:avLst/>
          </a:prstGeom>
          <a:solidFill>
            <a:srgbClr val="92D050"/>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State Representatives</a:t>
            </a:r>
          </a:p>
        </p:txBody>
      </p:sp>
      <p:sp>
        <p:nvSpPr>
          <p:cNvPr id="16" name="Rectangle: Rounded Corners 15">
            <a:extLst>
              <a:ext uri="{FF2B5EF4-FFF2-40B4-BE49-F238E27FC236}">
                <a16:creationId xmlns:a16="http://schemas.microsoft.com/office/drawing/2014/main" id="{E4582BA4-8323-45AE-83B9-C7AB2D17FCCF}"/>
              </a:ext>
            </a:extLst>
          </p:cNvPr>
          <p:cNvSpPr/>
          <p:nvPr/>
        </p:nvSpPr>
        <p:spPr>
          <a:xfrm>
            <a:off x="7435709" y="6019059"/>
            <a:ext cx="2244720" cy="625875"/>
          </a:xfrm>
          <a:prstGeom prst="roundRect">
            <a:avLst/>
          </a:prstGeom>
          <a:solidFill>
            <a:schemeClr val="accent5">
              <a:lumMod val="60000"/>
              <a:lumOff val="4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Congressional Representatives</a:t>
            </a:r>
          </a:p>
        </p:txBody>
      </p:sp>
      <p:sp>
        <p:nvSpPr>
          <p:cNvPr id="17" name="TextBox 16">
            <a:extLst>
              <a:ext uri="{FF2B5EF4-FFF2-40B4-BE49-F238E27FC236}">
                <a16:creationId xmlns:a16="http://schemas.microsoft.com/office/drawing/2014/main" id="{7BD1C221-85EE-4FBA-B431-BB842C7A63E1}"/>
              </a:ext>
            </a:extLst>
          </p:cNvPr>
          <p:cNvSpPr txBox="1"/>
          <p:nvPr/>
        </p:nvSpPr>
        <p:spPr>
          <a:xfrm>
            <a:off x="8639602" y="3250459"/>
            <a:ext cx="1731144" cy="2031325"/>
          </a:xfrm>
          <a:prstGeom prst="rect">
            <a:avLst/>
          </a:prstGeom>
          <a:solidFill>
            <a:schemeClr val="accent4">
              <a:lumMod val="40000"/>
              <a:lumOff val="60000"/>
            </a:schemeClr>
          </a:solidFill>
          <a:ln w="28575">
            <a:solidFill>
              <a:schemeClr val="tx1"/>
            </a:solidFill>
          </a:ln>
        </p:spPr>
        <p:txBody>
          <a:bodyPr wrap="square" rtlCol="0">
            <a:spAutoFit/>
          </a:bodyPr>
          <a:lstStyle>
            <a:defPPr>
              <a:defRPr lang="en-US"/>
            </a:defPPr>
            <a:lvl1pPr algn="ctr"/>
          </a:lstStyle>
          <a:p>
            <a:pPr algn="l"/>
            <a:r>
              <a:rPr lang="en-US" dirty="0"/>
              <a:t>Local Utilities and Districts:</a:t>
            </a:r>
          </a:p>
          <a:p>
            <a:pPr marL="285750" indent="-285750" algn="l">
              <a:buFontTx/>
              <a:buChar char="-"/>
            </a:pPr>
            <a:r>
              <a:rPr lang="en-US" dirty="0"/>
              <a:t>Water</a:t>
            </a:r>
          </a:p>
          <a:p>
            <a:pPr marL="285750" indent="-285750" algn="l">
              <a:buFontTx/>
              <a:buChar char="-"/>
            </a:pPr>
            <a:r>
              <a:rPr lang="en-US" dirty="0"/>
              <a:t>Sewer</a:t>
            </a:r>
          </a:p>
          <a:p>
            <a:pPr marL="285750" indent="-285750" algn="l">
              <a:buFontTx/>
              <a:buChar char="-"/>
            </a:pPr>
            <a:r>
              <a:rPr lang="en-US" dirty="0"/>
              <a:t>Cemetery</a:t>
            </a:r>
          </a:p>
          <a:p>
            <a:pPr marL="285750" indent="-285750" algn="l">
              <a:buFontTx/>
              <a:buChar char="-"/>
            </a:pPr>
            <a:r>
              <a:rPr lang="en-US" dirty="0"/>
              <a:t>Airport</a:t>
            </a:r>
          </a:p>
          <a:p>
            <a:pPr marL="285750" indent="-285750" algn="l">
              <a:buFontTx/>
              <a:buChar char="-"/>
            </a:pPr>
            <a:r>
              <a:rPr lang="en-US" dirty="0"/>
              <a:t>Healthcare</a:t>
            </a:r>
          </a:p>
        </p:txBody>
      </p:sp>
      <p:sp>
        <p:nvSpPr>
          <p:cNvPr id="18" name="Arrow: Up-Down 17">
            <a:extLst>
              <a:ext uri="{FF2B5EF4-FFF2-40B4-BE49-F238E27FC236}">
                <a16:creationId xmlns:a16="http://schemas.microsoft.com/office/drawing/2014/main" id="{B8F645D4-4ECA-4C61-AC02-E794276A3239}"/>
              </a:ext>
            </a:extLst>
          </p:cNvPr>
          <p:cNvSpPr/>
          <p:nvPr/>
        </p:nvSpPr>
        <p:spPr>
          <a:xfrm>
            <a:off x="7067530" y="2547945"/>
            <a:ext cx="212159" cy="877136"/>
          </a:xfrm>
          <a:prstGeom prst="upDown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Arrow: Up-Down 18">
            <a:extLst>
              <a:ext uri="{FF2B5EF4-FFF2-40B4-BE49-F238E27FC236}">
                <a16:creationId xmlns:a16="http://schemas.microsoft.com/office/drawing/2014/main" id="{8324A138-09C7-4D54-A063-B76C027A993C}"/>
              </a:ext>
            </a:extLst>
          </p:cNvPr>
          <p:cNvSpPr/>
          <p:nvPr/>
        </p:nvSpPr>
        <p:spPr>
          <a:xfrm rot="2599827">
            <a:off x="8175168" y="2673107"/>
            <a:ext cx="212159" cy="877136"/>
          </a:xfrm>
          <a:prstGeom prst="upDown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Arrow: Up-Down 19">
            <a:extLst>
              <a:ext uri="{FF2B5EF4-FFF2-40B4-BE49-F238E27FC236}">
                <a16:creationId xmlns:a16="http://schemas.microsoft.com/office/drawing/2014/main" id="{F1E7F508-C68B-42DB-8F95-0D9830341B95}"/>
              </a:ext>
            </a:extLst>
          </p:cNvPr>
          <p:cNvSpPr/>
          <p:nvPr/>
        </p:nvSpPr>
        <p:spPr>
          <a:xfrm rot="5400000">
            <a:off x="8178949" y="3745665"/>
            <a:ext cx="191341" cy="637565"/>
          </a:xfrm>
          <a:prstGeom prst="upDown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Arrow: Up-Down 20">
            <a:extLst>
              <a:ext uri="{FF2B5EF4-FFF2-40B4-BE49-F238E27FC236}">
                <a16:creationId xmlns:a16="http://schemas.microsoft.com/office/drawing/2014/main" id="{BA350442-1C14-45E9-AD4C-A0847D2BC910}"/>
              </a:ext>
            </a:extLst>
          </p:cNvPr>
          <p:cNvSpPr/>
          <p:nvPr/>
        </p:nvSpPr>
        <p:spPr>
          <a:xfrm rot="5400000">
            <a:off x="6044868" y="3933958"/>
            <a:ext cx="191341" cy="637565"/>
          </a:xfrm>
          <a:prstGeom prst="upDown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Up-Down 21">
            <a:extLst>
              <a:ext uri="{FF2B5EF4-FFF2-40B4-BE49-F238E27FC236}">
                <a16:creationId xmlns:a16="http://schemas.microsoft.com/office/drawing/2014/main" id="{C0296023-41C2-4A3F-B6DF-0E1505FB3BF5}"/>
              </a:ext>
            </a:extLst>
          </p:cNvPr>
          <p:cNvSpPr/>
          <p:nvPr/>
        </p:nvSpPr>
        <p:spPr>
          <a:xfrm rot="18375003">
            <a:off x="6094756" y="2651744"/>
            <a:ext cx="212159" cy="877136"/>
          </a:xfrm>
          <a:prstGeom prst="upDown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Arrow: Up-Down 22">
            <a:extLst>
              <a:ext uri="{FF2B5EF4-FFF2-40B4-BE49-F238E27FC236}">
                <a16:creationId xmlns:a16="http://schemas.microsoft.com/office/drawing/2014/main" id="{EDC79560-90EE-444B-9E30-56FAC11EEFEF}"/>
              </a:ext>
            </a:extLst>
          </p:cNvPr>
          <p:cNvSpPr/>
          <p:nvPr/>
        </p:nvSpPr>
        <p:spPr>
          <a:xfrm rot="19667380">
            <a:off x="7729464" y="4619564"/>
            <a:ext cx="192647" cy="1457638"/>
          </a:xfrm>
          <a:prstGeom prst="upDown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Arrow: Up-Down 23">
            <a:extLst>
              <a:ext uri="{FF2B5EF4-FFF2-40B4-BE49-F238E27FC236}">
                <a16:creationId xmlns:a16="http://schemas.microsoft.com/office/drawing/2014/main" id="{A9C5139D-9E4F-4112-9D1A-2BCFA1DF922C}"/>
              </a:ext>
            </a:extLst>
          </p:cNvPr>
          <p:cNvSpPr/>
          <p:nvPr/>
        </p:nvSpPr>
        <p:spPr>
          <a:xfrm rot="1929803">
            <a:off x="6546647" y="4623337"/>
            <a:ext cx="192647" cy="1457638"/>
          </a:xfrm>
          <a:prstGeom prst="upDown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C7941445-6C4B-4CD3-B81D-B86495A49033}"/>
              </a:ext>
            </a:extLst>
          </p:cNvPr>
          <p:cNvSpPr txBox="1"/>
          <p:nvPr/>
        </p:nvSpPr>
        <p:spPr>
          <a:xfrm>
            <a:off x="363983" y="5924857"/>
            <a:ext cx="4340364" cy="830997"/>
          </a:xfrm>
          <a:prstGeom prst="rect">
            <a:avLst/>
          </a:prstGeom>
          <a:noFill/>
          <a:ln w="57150">
            <a:solidFill>
              <a:srgbClr val="00B0F0"/>
            </a:solidFill>
          </a:ln>
        </p:spPr>
        <p:txBody>
          <a:bodyPr wrap="square" rtlCol="0">
            <a:spAutoFit/>
          </a:bodyPr>
          <a:lstStyle/>
          <a:p>
            <a:pPr algn="ctr"/>
            <a:r>
              <a:rPr lang="en-US" sz="2400" b="1" dirty="0"/>
              <a:t>Within this context, what is the </a:t>
            </a:r>
            <a:r>
              <a:rPr lang="en-US" sz="2400" b="1" i="1" u="sng" dirty="0"/>
              <a:t>role</a:t>
            </a:r>
            <a:r>
              <a:rPr lang="en-US" sz="2400" b="1" dirty="0"/>
              <a:t> of the Community Council?</a:t>
            </a:r>
          </a:p>
        </p:txBody>
      </p:sp>
    </p:spTree>
    <p:extLst>
      <p:ext uri="{BB962C8B-B14F-4D97-AF65-F5344CB8AC3E}">
        <p14:creationId xmlns:p14="http://schemas.microsoft.com/office/powerpoint/2010/main" val="2584826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9D4F0AA7-F86F-4E36-9728-2E8DDBB8169A}"/>
              </a:ext>
            </a:extLst>
          </p:cNvPr>
          <p:cNvSpPr/>
          <p:nvPr/>
        </p:nvSpPr>
        <p:spPr>
          <a:xfrm>
            <a:off x="390617" y="213065"/>
            <a:ext cx="10955045" cy="561068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t>      </a:t>
            </a:r>
            <a:r>
              <a:rPr lang="en-US" sz="2400" b="1" u="sng" dirty="0"/>
              <a:t>King County Services and Budgets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5" name="Rectangle: Rounded Corners 4">
            <a:extLst>
              <a:ext uri="{FF2B5EF4-FFF2-40B4-BE49-F238E27FC236}">
                <a16:creationId xmlns:a16="http://schemas.microsoft.com/office/drawing/2014/main" id="{D7DA8B3E-E6C0-47FB-A0D6-766B10385576}"/>
              </a:ext>
            </a:extLst>
          </p:cNvPr>
          <p:cNvSpPr/>
          <p:nvPr/>
        </p:nvSpPr>
        <p:spPr>
          <a:xfrm>
            <a:off x="3586579" y="825623"/>
            <a:ext cx="7208667" cy="4731797"/>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a:solidFill>
                  <a:schemeClr val="tx1"/>
                </a:solidFill>
              </a:rPr>
              <a:t>   </a:t>
            </a:r>
            <a:r>
              <a:rPr lang="en-US" sz="2000" b="1" u="sng" dirty="0">
                <a:solidFill>
                  <a:schemeClr val="tx1"/>
                </a:solidFill>
              </a:rPr>
              <a:t>Vashon Island Community</a:t>
            </a:r>
          </a:p>
          <a:p>
            <a:endParaRPr lang="en-US" sz="2000" b="1" dirty="0">
              <a:solidFill>
                <a:schemeClr val="tx1"/>
              </a:solidFill>
            </a:endParaRPr>
          </a:p>
          <a:p>
            <a:endParaRPr lang="en-US" sz="2000" b="1" dirty="0">
              <a:solidFill>
                <a:schemeClr val="tx1"/>
              </a:solidFill>
            </a:endParaRPr>
          </a:p>
          <a:p>
            <a:endParaRPr lang="en-US" sz="2000" b="1" dirty="0">
              <a:solidFill>
                <a:schemeClr val="tx1"/>
              </a:solidFill>
            </a:endParaRPr>
          </a:p>
          <a:p>
            <a:endParaRPr lang="en-US" sz="2000"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p:txBody>
      </p:sp>
      <p:sp>
        <p:nvSpPr>
          <p:cNvPr id="6" name="TextBox 5">
            <a:extLst>
              <a:ext uri="{FF2B5EF4-FFF2-40B4-BE49-F238E27FC236}">
                <a16:creationId xmlns:a16="http://schemas.microsoft.com/office/drawing/2014/main" id="{435D0061-270C-4270-828F-F5EDB5636DD7}"/>
              </a:ext>
            </a:extLst>
          </p:cNvPr>
          <p:cNvSpPr txBox="1"/>
          <p:nvPr/>
        </p:nvSpPr>
        <p:spPr>
          <a:xfrm>
            <a:off x="706590" y="871718"/>
            <a:ext cx="2556769" cy="4524315"/>
          </a:xfrm>
          <a:prstGeom prst="rect">
            <a:avLst/>
          </a:prstGeom>
          <a:noFill/>
        </p:spPr>
        <p:txBody>
          <a:bodyPr wrap="square" rtlCol="0">
            <a:spAutoFit/>
          </a:bodyPr>
          <a:lstStyle/>
          <a:p>
            <a:r>
              <a:rPr lang="en-US" dirty="0">
                <a:solidFill>
                  <a:schemeClr val="bg1"/>
                </a:solidFill>
                <a:latin typeface="Calibri" panose="020F0502020204030204" pitchFamily="34" charset="0"/>
                <a:cs typeface="Times New Roman" panose="02020603050405020304" pitchFamily="18" charset="0"/>
              </a:rPr>
              <a:t>D</a:t>
            </a:r>
            <a:r>
              <a:rPr lang="en-US" dirty="0">
                <a:solidFill>
                  <a:schemeClr val="bg1"/>
                </a:solidFill>
                <a:effectLst/>
              </a:rPr>
              <a:t>eterminants of equity : </a:t>
            </a:r>
          </a:p>
          <a:p>
            <a:pPr marL="285750" indent="-285750">
              <a:buFontTx/>
              <a:buChar char="-"/>
            </a:pPr>
            <a:r>
              <a:rPr lang="en-US" dirty="0">
                <a:solidFill>
                  <a:schemeClr val="bg1"/>
                </a:solidFill>
                <a:effectLst/>
              </a:rPr>
              <a:t>child and youth development, </a:t>
            </a:r>
          </a:p>
          <a:p>
            <a:pPr marL="285750" indent="-285750">
              <a:buFontTx/>
              <a:buChar char="-"/>
            </a:pPr>
            <a:r>
              <a:rPr lang="en-US" dirty="0">
                <a:solidFill>
                  <a:schemeClr val="bg1"/>
                </a:solidFill>
                <a:effectLst/>
              </a:rPr>
              <a:t>economic development and jobs, </a:t>
            </a:r>
          </a:p>
          <a:p>
            <a:pPr marL="285750" indent="-285750">
              <a:buFontTx/>
              <a:buChar char="-"/>
            </a:pPr>
            <a:r>
              <a:rPr lang="en-US" dirty="0">
                <a:solidFill>
                  <a:schemeClr val="bg1"/>
                </a:solidFill>
                <a:effectLst/>
              </a:rPr>
              <a:t>environment and climate, </a:t>
            </a:r>
          </a:p>
          <a:p>
            <a:pPr marL="285750" indent="-285750">
              <a:buFontTx/>
              <a:buChar char="-"/>
            </a:pPr>
            <a:r>
              <a:rPr lang="en-US" dirty="0">
                <a:solidFill>
                  <a:schemeClr val="bg1"/>
                </a:solidFill>
                <a:effectLst/>
              </a:rPr>
              <a:t>health and human services,</a:t>
            </a:r>
          </a:p>
          <a:p>
            <a:pPr marL="285750" indent="-285750">
              <a:buFontTx/>
              <a:buChar char="-"/>
            </a:pPr>
            <a:r>
              <a:rPr lang="en-US" dirty="0">
                <a:solidFill>
                  <a:schemeClr val="bg1"/>
                </a:solidFill>
                <a:effectLst/>
              </a:rPr>
              <a:t>housing, </a:t>
            </a:r>
          </a:p>
          <a:p>
            <a:pPr marL="285750" indent="-285750">
              <a:buFontTx/>
              <a:buChar char="-"/>
            </a:pPr>
            <a:r>
              <a:rPr lang="en-US" dirty="0">
                <a:solidFill>
                  <a:schemeClr val="bg1"/>
                </a:solidFill>
                <a:effectLst/>
              </a:rPr>
              <a:t>information and technology, </a:t>
            </a:r>
          </a:p>
          <a:p>
            <a:pPr marL="285750" indent="-285750">
              <a:buFontTx/>
              <a:buChar char="-"/>
            </a:pPr>
            <a:r>
              <a:rPr lang="en-US" dirty="0">
                <a:solidFill>
                  <a:schemeClr val="bg1"/>
                </a:solidFill>
                <a:effectLst/>
              </a:rPr>
              <a:t>justice system, and </a:t>
            </a:r>
          </a:p>
          <a:p>
            <a:pPr marL="285750" indent="-285750">
              <a:buFontTx/>
              <a:buChar char="-"/>
            </a:pPr>
            <a:r>
              <a:rPr lang="en-US" dirty="0">
                <a:solidFill>
                  <a:schemeClr val="bg1"/>
                </a:solidFill>
                <a:effectLst/>
              </a:rPr>
              <a:t>transportation and mobility.</a:t>
            </a:r>
            <a:endParaRPr lang="en-US" dirty="0">
              <a:solidFill>
                <a:schemeClr val="bg1"/>
              </a:solidFill>
            </a:endParaRPr>
          </a:p>
        </p:txBody>
      </p:sp>
      <p:sp>
        <p:nvSpPr>
          <p:cNvPr id="8" name="TextBox 7">
            <a:extLst>
              <a:ext uri="{FF2B5EF4-FFF2-40B4-BE49-F238E27FC236}">
                <a16:creationId xmlns:a16="http://schemas.microsoft.com/office/drawing/2014/main" id="{7C134C92-EC73-4CEC-8263-DE43D84FCED6}"/>
              </a:ext>
            </a:extLst>
          </p:cNvPr>
          <p:cNvSpPr txBox="1"/>
          <p:nvPr/>
        </p:nvSpPr>
        <p:spPr>
          <a:xfrm flipH="1">
            <a:off x="3851280" y="1497495"/>
            <a:ext cx="1919205" cy="1754326"/>
          </a:xfrm>
          <a:prstGeom prst="rect">
            <a:avLst/>
          </a:prstGeom>
          <a:solidFill>
            <a:schemeClr val="accent1"/>
          </a:solidFill>
          <a:ln w="28575">
            <a:solidFill>
              <a:schemeClr val="tx1"/>
            </a:solidFill>
          </a:ln>
        </p:spPr>
        <p:txBody>
          <a:bodyPr wrap="square" rtlCol="0">
            <a:spAutoFit/>
          </a:bodyPr>
          <a:lstStyle/>
          <a:p>
            <a:r>
              <a:rPr lang="en-US" dirty="0">
                <a:solidFill>
                  <a:schemeClr val="bg1"/>
                </a:solidFill>
              </a:rPr>
              <a:t>Local King County Service Providers:</a:t>
            </a:r>
          </a:p>
          <a:p>
            <a:pPr marL="285750" indent="-285750">
              <a:buFontTx/>
              <a:buChar char="-"/>
            </a:pPr>
            <a:r>
              <a:rPr lang="en-US" dirty="0">
                <a:solidFill>
                  <a:schemeClr val="bg1"/>
                </a:solidFill>
              </a:rPr>
              <a:t>Sheriff</a:t>
            </a:r>
          </a:p>
          <a:p>
            <a:pPr marL="285750" indent="-285750">
              <a:buFontTx/>
              <a:buChar char="-"/>
            </a:pPr>
            <a:r>
              <a:rPr lang="en-US" dirty="0">
                <a:solidFill>
                  <a:schemeClr val="bg1"/>
                </a:solidFill>
              </a:rPr>
              <a:t>Fire</a:t>
            </a:r>
          </a:p>
          <a:p>
            <a:pPr marL="285750" indent="-285750">
              <a:buFontTx/>
              <a:buChar char="-"/>
            </a:pPr>
            <a:r>
              <a:rPr lang="en-US" dirty="0">
                <a:solidFill>
                  <a:schemeClr val="bg1"/>
                </a:solidFill>
              </a:rPr>
              <a:t>Parks</a:t>
            </a:r>
          </a:p>
          <a:p>
            <a:pPr marL="285750" indent="-285750">
              <a:buFontTx/>
              <a:buChar char="-"/>
            </a:pPr>
            <a:r>
              <a:rPr lang="en-US" dirty="0">
                <a:solidFill>
                  <a:schemeClr val="bg1"/>
                </a:solidFill>
              </a:rPr>
              <a:t>Outreach</a:t>
            </a:r>
          </a:p>
        </p:txBody>
      </p:sp>
      <p:sp>
        <p:nvSpPr>
          <p:cNvPr id="9" name="TextBox 8">
            <a:extLst>
              <a:ext uri="{FF2B5EF4-FFF2-40B4-BE49-F238E27FC236}">
                <a16:creationId xmlns:a16="http://schemas.microsoft.com/office/drawing/2014/main" id="{C82209CD-43E5-47F4-B0C2-607155C3FB36}"/>
              </a:ext>
            </a:extLst>
          </p:cNvPr>
          <p:cNvSpPr txBox="1"/>
          <p:nvPr/>
        </p:nvSpPr>
        <p:spPr>
          <a:xfrm>
            <a:off x="6494830" y="3425081"/>
            <a:ext cx="1420427" cy="1200329"/>
          </a:xfrm>
          <a:prstGeom prst="rect">
            <a:avLst/>
          </a:prstGeom>
          <a:solidFill>
            <a:schemeClr val="accent2"/>
          </a:solidFill>
          <a:ln w="28575">
            <a:solidFill>
              <a:schemeClr val="tx1"/>
            </a:solidFill>
          </a:ln>
        </p:spPr>
        <p:txBody>
          <a:bodyPr wrap="square" rtlCol="0">
            <a:spAutoFit/>
          </a:bodyPr>
          <a:lstStyle/>
          <a:p>
            <a:pPr algn="ctr"/>
            <a:r>
              <a:rPr lang="en-US" dirty="0"/>
              <a:t>Vashon-Maury Island Community Council</a:t>
            </a:r>
          </a:p>
        </p:txBody>
      </p:sp>
      <p:sp>
        <p:nvSpPr>
          <p:cNvPr id="10" name="TextBox 9">
            <a:extLst>
              <a:ext uri="{FF2B5EF4-FFF2-40B4-BE49-F238E27FC236}">
                <a16:creationId xmlns:a16="http://schemas.microsoft.com/office/drawing/2014/main" id="{8B9BAC19-F8A7-405D-89B2-756553A919BC}"/>
              </a:ext>
            </a:extLst>
          </p:cNvPr>
          <p:cNvSpPr txBox="1"/>
          <p:nvPr/>
        </p:nvSpPr>
        <p:spPr>
          <a:xfrm>
            <a:off x="6482510" y="1575787"/>
            <a:ext cx="1436371" cy="923330"/>
          </a:xfrm>
          <a:prstGeom prst="rect">
            <a:avLst/>
          </a:prstGeom>
          <a:solidFill>
            <a:schemeClr val="accent4">
              <a:lumMod val="40000"/>
              <a:lumOff val="60000"/>
            </a:schemeClr>
          </a:solidFill>
          <a:ln w="28575">
            <a:solidFill>
              <a:schemeClr val="tx1"/>
            </a:solidFill>
          </a:ln>
        </p:spPr>
        <p:txBody>
          <a:bodyPr wrap="square" rtlCol="0">
            <a:spAutoFit/>
          </a:bodyPr>
          <a:lstStyle/>
          <a:p>
            <a:pPr algn="ctr"/>
            <a:r>
              <a:rPr lang="en-US" dirty="0"/>
              <a:t>Vashon-Maury Island “sectors”</a:t>
            </a:r>
          </a:p>
        </p:txBody>
      </p:sp>
      <p:sp>
        <p:nvSpPr>
          <p:cNvPr id="11" name="TextBox 10">
            <a:extLst>
              <a:ext uri="{FF2B5EF4-FFF2-40B4-BE49-F238E27FC236}">
                <a16:creationId xmlns:a16="http://schemas.microsoft.com/office/drawing/2014/main" id="{9E5FF256-61C5-4248-AB5D-ED61949DE27C}"/>
              </a:ext>
            </a:extLst>
          </p:cNvPr>
          <p:cNvSpPr txBox="1"/>
          <p:nvPr/>
        </p:nvSpPr>
        <p:spPr>
          <a:xfrm>
            <a:off x="8639602" y="1497495"/>
            <a:ext cx="1731144" cy="1477328"/>
          </a:xfrm>
          <a:prstGeom prst="rect">
            <a:avLst/>
          </a:prstGeom>
          <a:solidFill>
            <a:schemeClr val="accent4">
              <a:lumMod val="40000"/>
              <a:lumOff val="60000"/>
            </a:schemeClr>
          </a:solidFill>
          <a:ln w="28575">
            <a:solidFill>
              <a:schemeClr val="tx1"/>
            </a:solidFill>
          </a:ln>
        </p:spPr>
        <p:txBody>
          <a:bodyPr wrap="square" rtlCol="0">
            <a:spAutoFit/>
          </a:bodyPr>
          <a:lstStyle>
            <a:defPPr>
              <a:defRPr lang="en-US"/>
            </a:defPPr>
            <a:lvl1pPr algn="ctr"/>
          </a:lstStyle>
          <a:p>
            <a:r>
              <a:rPr lang="en-US" dirty="0"/>
              <a:t>Non-Government Organizations  (clubs, groups, </a:t>
            </a:r>
            <a:r>
              <a:rPr lang="en-US" dirty="0" err="1"/>
              <a:t>etc</a:t>
            </a:r>
            <a:r>
              <a:rPr lang="en-US" dirty="0"/>
              <a:t>) (NGOs)</a:t>
            </a:r>
          </a:p>
        </p:txBody>
      </p:sp>
      <p:sp>
        <p:nvSpPr>
          <p:cNvPr id="13" name="TextBox 12">
            <a:extLst>
              <a:ext uri="{FF2B5EF4-FFF2-40B4-BE49-F238E27FC236}">
                <a16:creationId xmlns:a16="http://schemas.microsoft.com/office/drawing/2014/main" id="{F217D71E-04A8-499F-8AB8-380B0F2B0636}"/>
              </a:ext>
            </a:extLst>
          </p:cNvPr>
          <p:cNvSpPr txBox="1"/>
          <p:nvPr/>
        </p:nvSpPr>
        <p:spPr>
          <a:xfrm flipH="1">
            <a:off x="3851280" y="3886746"/>
            <a:ext cx="1919205" cy="923330"/>
          </a:xfrm>
          <a:prstGeom prst="rect">
            <a:avLst/>
          </a:prstGeom>
          <a:solidFill>
            <a:srgbClr val="92D050"/>
          </a:solidFill>
          <a:ln w="28575">
            <a:solidFill>
              <a:schemeClr val="tx1"/>
            </a:solidFill>
          </a:ln>
        </p:spPr>
        <p:txBody>
          <a:bodyPr wrap="square" rtlCol="0">
            <a:spAutoFit/>
          </a:bodyPr>
          <a:lstStyle/>
          <a:p>
            <a:r>
              <a:rPr lang="en-US" dirty="0"/>
              <a:t>Local State Service Providers:</a:t>
            </a:r>
          </a:p>
          <a:p>
            <a:pPr marL="285750" indent="-285750">
              <a:buFontTx/>
              <a:buChar char="-"/>
            </a:pPr>
            <a:r>
              <a:rPr lang="en-US" dirty="0"/>
              <a:t>School District</a:t>
            </a:r>
          </a:p>
        </p:txBody>
      </p:sp>
      <p:sp>
        <p:nvSpPr>
          <p:cNvPr id="15" name="Rectangle: Rounded Corners 14">
            <a:extLst>
              <a:ext uri="{FF2B5EF4-FFF2-40B4-BE49-F238E27FC236}">
                <a16:creationId xmlns:a16="http://schemas.microsoft.com/office/drawing/2014/main" id="{81CC29C1-3C03-46A8-8C20-89D3A516A9C5}"/>
              </a:ext>
            </a:extLst>
          </p:cNvPr>
          <p:cNvSpPr/>
          <p:nvPr/>
        </p:nvSpPr>
        <p:spPr>
          <a:xfrm>
            <a:off x="4960985" y="6019058"/>
            <a:ext cx="2244720" cy="628747"/>
          </a:xfrm>
          <a:prstGeom prst="roundRect">
            <a:avLst/>
          </a:prstGeom>
          <a:solidFill>
            <a:srgbClr val="92D050"/>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State Representatives</a:t>
            </a:r>
          </a:p>
        </p:txBody>
      </p:sp>
      <p:sp>
        <p:nvSpPr>
          <p:cNvPr id="16" name="Rectangle: Rounded Corners 15">
            <a:extLst>
              <a:ext uri="{FF2B5EF4-FFF2-40B4-BE49-F238E27FC236}">
                <a16:creationId xmlns:a16="http://schemas.microsoft.com/office/drawing/2014/main" id="{E4582BA4-8323-45AE-83B9-C7AB2D17FCCF}"/>
              </a:ext>
            </a:extLst>
          </p:cNvPr>
          <p:cNvSpPr/>
          <p:nvPr/>
        </p:nvSpPr>
        <p:spPr>
          <a:xfrm>
            <a:off x="7435709" y="6019059"/>
            <a:ext cx="2244720" cy="625875"/>
          </a:xfrm>
          <a:prstGeom prst="roundRect">
            <a:avLst/>
          </a:prstGeom>
          <a:solidFill>
            <a:schemeClr val="accent5">
              <a:lumMod val="60000"/>
              <a:lumOff val="4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Congressional Representatives</a:t>
            </a:r>
          </a:p>
        </p:txBody>
      </p:sp>
      <p:sp>
        <p:nvSpPr>
          <p:cNvPr id="17" name="TextBox 16">
            <a:extLst>
              <a:ext uri="{FF2B5EF4-FFF2-40B4-BE49-F238E27FC236}">
                <a16:creationId xmlns:a16="http://schemas.microsoft.com/office/drawing/2014/main" id="{7BD1C221-85EE-4FBA-B431-BB842C7A63E1}"/>
              </a:ext>
            </a:extLst>
          </p:cNvPr>
          <p:cNvSpPr txBox="1"/>
          <p:nvPr/>
        </p:nvSpPr>
        <p:spPr>
          <a:xfrm>
            <a:off x="8639602" y="3250459"/>
            <a:ext cx="1731144" cy="2031325"/>
          </a:xfrm>
          <a:prstGeom prst="rect">
            <a:avLst/>
          </a:prstGeom>
          <a:solidFill>
            <a:schemeClr val="accent4">
              <a:lumMod val="40000"/>
              <a:lumOff val="60000"/>
            </a:schemeClr>
          </a:solidFill>
          <a:ln w="28575">
            <a:solidFill>
              <a:schemeClr val="tx1"/>
            </a:solidFill>
          </a:ln>
        </p:spPr>
        <p:txBody>
          <a:bodyPr wrap="square" rtlCol="0">
            <a:spAutoFit/>
          </a:bodyPr>
          <a:lstStyle>
            <a:defPPr>
              <a:defRPr lang="en-US"/>
            </a:defPPr>
            <a:lvl1pPr algn="ctr"/>
          </a:lstStyle>
          <a:p>
            <a:pPr algn="l"/>
            <a:r>
              <a:rPr lang="en-US" dirty="0"/>
              <a:t>Local Utilities and Districts:</a:t>
            </a:r>
          </a:p>
          <a:p>
            <a:pPr marL="285750" indent="-285750" algn="l">
              <a:buFontTx/>
              <a:buChar char="-"/>
            </a:pPr>
            <a:r>
              <a:rPr lang="en-US" dirty="0"/>
              <a:t>Water</a:t>
            </a:r>
          </a:p>
          <a:p>
            <a:pPr marL="285750" indent="-285750" algn="l">
              <a:buFontTx/>
              <a:buChar char="-"/>
            </a:pPr>
            <a:r>
              <a:rPr lang="en-US" dirty="0"/>
              <a:t>Sewer</a:t>
            </a:r>
          </a:p>
          <a:p>
            <a:pPr marL="285750" indent="-285750" algn="l">
              <a:buFontTx/>
              <a:buChar char="-"/>
            </a:pPr>
            <a:r>
              <a:rPr lang="en-US" dirty="0"/>
              <a:t>Cemetery</a:t>
            </a:r>
          </a:p>
          <a:p>
            <a:pPr marL="285750" indent="-285750" algn="l">
              <a:buFontTx/>
              <a:buChar char="-"/>
            </a:pPr>
            <a:r>
              <a:rPr lang="en-US" dirty="0"/>
              <a:t>Airport</a:t>
            </a:r>
          </a:p>
          <a:p>
            <a:pPr marL="285750" indent="-285750" algn="l">
              <a:buFontTx/>
              <a:buChar char="-"/>
            </a:pPr>
            <a:r>
              <a:rPr lang="en-US" dirty="0"/>
              <a:t>Healthcare</a:t>
            </a:r>
          </a:p>
        </p:txBody>
      </p:sp>
      <p:sp>
        <p:nvSpPr>
          <p:cNvPr id="18" name="Arrow: Up-Down 17">
            <a:extLst>
              <a:ext uri="{FF2B5EF4-FFF2-40B4-BE49-F238E27FC236}">
                <a16:creationId xmlns:a16="http://schemas.microsoft.com/office/drawing/2014/main" id="{B8F645D4-4ECA-4C61-AC02-E794276A3239}"/>
              </a:ext>
            </a:extLst>
          </p:cNvPr>
          <p:cNvSpPr/>
          <p:nvPr/>
        </p:nvSpPr>
        <p:spPr>
          <a:xfrm>
            <a:off x="7067530" y="2547945"/>
            <a:ext cx="212159" cy="877136"/>
          </a:xfrm>
          <a:prstGeom prst="upDown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Arrow: Up-Down 18">
            <a:extLst>
              <a:ext uri="{FF2B5EF4-FFF2-40B4-BE49-F238E27FC236}">
                <a16:creationId xmlns:a16="http://schemas.microsoft.com/office/drawing/2014/main" id="{8324A138-09C7-4D54-A063-B76C027A993C}"/>
              </a:ext>
            </a:extLst>
          </p:cNvPr>
          <p:cNvSpPr/>
          <p:nvPr/>
        </p:nvSpPr>
        <p:spPr>
          <a:xfrm rot="2599827">
            <a:off x="8175168" y="2673107"/>
            <a:ext cx="212159" cy="877136"/>
          </a:xfrm>
          <a:prstGeom prst="upDown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Arrow: Up-Down 19">
            <a:extLst>
              <a:ext uri="{FF2B5EF4-FFF2-40B4-BE49-F238E27FC236}">
                <a16:creationId xmlns:a16="http://schemas.microsoft.com/office/drawing/2014/main" id="{F1E7F508-C68B-42DB-8F95-0D9830341B95}"/>
              </a:ext>
            </a:extLst>
          </p:cNvPr>
          <p:cNvSpPr/>
          <p:nvPr/>
        </p:nvSpPr>
        <p:spPr>
          <a:xfrm rot="5400000">
            <a:off x="8178949" y="3745665"/>
            <a:ext cx="191341" cy="637565"/>
          </a:xfrm>
          <a:prstGeom prst="upDown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Arrow: Up-Down 20">
            <a:extLst>
              <a:ext uri="{FF2B5EF4-FFF2-40B4-BE49-F238E27FC236}">
                <a16:creationId xmlns:a16="http://schemas.microsoft.com/office/drawing/2014/main" id="{BA350442-1C14-45E9-AD4C-A0847D2BC910}"/>
              </a:ext>
            </a:extLst>
          </p:cNvPr>
          <p:cNvSpPr/>
          <p:nvPr/>
        </p:nvSpPr>
        <p:spPr>
          <a:xfrm rot="5400000">
            <a:off x="6044868" y="3933958"/>
            <a:ext cx="191341" cy="637565"/>
          </a:xfrm>
          <a:prstGeom prst="upDown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Up-Down 21">
            <a:extLst>
              <a:ext uri="{FF2B5EF4-FFF2-40B4-BE49-F238E27FC236}">
                <a16:creationId xmlns:a16="http://schemas.microsoft.com/office/drawing/2014/main" id="{C0296023-41C2-4A3F-B6DF-0E1505FB3BF5}"/>
              </a:ext>
            </a:extLst>
          </p:cNvPr>
          <p:cNvSpPr/>
          <p:nvPr/>
        </p:nvSpPr>
        <p:spPr>
          <a:xfrm rot="18375003">
            <a:off x="6094756" y="2651744"/>
            <a:ext cx="212159" cy="877136"/>
          </a:xfrm>
          <a:prstGeom prst="upDown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Arrow: Up-Down 22">
            <a:extLst>
              <a:ext uri="{FF2B5EF4-FFF2-40B4-BE49-F238E27FC236}">
                <a16:creationId xmlns:a16="http://schemas.microsoft.com/office/drawing/2014/main" id="{EDC79560-90EE-444B-9E30-56FAC11EEFEF}"/>
              </a:ext>
            </a:extLst>
          </p:cNvPr>
          <p:cNvSpPr/>
          <p:nvPr/>
        </p:nvSpPr>
        <p:spPr>
          <a:xfrm rot="19667380">
            <a:off x="7729464" y="4619564"/>
            <a:ext cx="192647" cy="1457638"/>
          </a:xfrm>
          <a:prstGeom prst="upDown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Arrow: Up-Down 23">
            <a:extLst>
              <a:ext uri="{FF2B5EF4-FFF2-40B4-BE49-F238E27FC236}">
                <a16:creationId xmlns:a16="http://schemas.microsoft.com/office/drawing/2014/main" id="{A9C5139D-9E4F-4112-9D1A-2BCFA1DF922C}"/>
              </a:ext>
            </a:extLst>
          </p:cNvPr>
          <p:cNvSpPr/>
          <p:nvPr/>
        </p:nvSpPr>
        <p:spPr>
          <a:xfrm rot="1929803">
            <a:off x="6546647" y="4623337"/>
            <a:ext cx="192647" cy="1457638"/>
          </a:xfrm>
          <a:prstGeom prst="upDown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C7941445-6C4B-4CD3-B81D-B86495A49033}"/>
              </a:ext>
            </a:extLst>
          </p:cNvPr>
          <p:cNvSpPr txBox="1"/>
          <p:nvPr/>
        </p:nvSpPr>
        <p:spPr>
          <a:xfrm>
            <a:off x="363983" y="5924857"/>
            <a:ext cx="4340364" cy="830997"/>
          </a:xfrm>
          <a:prstGeom prst="rect">
            <a:avLst/>
          </a:prstGeom>
          <a:noFill/>
          <a:ln w="57150">
            <a:solidFill>
              <a:srgbClr val="00B0F0"/>
            </a:solidFill>
          </a:ln>
        </p:spPr>
        <p:txBody>
          <a:bodyPr wrap="square" rtlCol="0">
            <a:spAutoFit/>
          </a:bodyPr>
          <a:lstStyle/>
          <a:p>
            <a:pPr algn="ctr"/>
            <a:r>
              <a:rPr lang="en-US" sz="2400" b="1" dirty="0"/>
              <a:t>Within this context, what is the role of the Community Council?</a:t>
            </a:r>
          </a:p>
        </p:txBody>
      </p:sp>
      <p:sp>
        <p:nvSpPr>
          <p:cNvPr id="2" name="Rectangle: Rounded Corners 1">
            <a:extLst>
              <a:ext uri="{FF2B5EF4-FFF2-40B4-BE49-F238E27FC236}">
                <a16:creationId xmlns:a16="http://schemas.microsoft.com/office/drawing/2014/main" id="{383DAFFB-9902-43B4-B04B-7ECFBEB178C0}"/>
              </a:ext>
            </a:extLst>
          </p:cNvPr>
          <p:cNvSpPr/>
          <p:nvPr/>
        </p:nvSpPr>
        <p:spPr>
          <a:xfrm>
            <a:off x="344734" y="769861"/>
            <a:ext cx="5828719" cy="348632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In communication with Vashon-Maury Island “sectors”, the VMCC seeks to “connect with these sectors to understand their issues and needs and encourage participation in Council meetings” (per VMCC policies and procedures).</a:t>
            </a:r>
          </a:p>
          <a:p>
            <a:pPr algn="ctr"/>
            <a:endParaRPr lang="en-US" dirty="0">
              <a:solidFill>
                <a:schemeClr val="tx1"/>
              </a:solidFill>
            </a:endParaRPr>
          </a:p>
          <a:p>
            <a:pPr algn="ctr"/>
            <a:r>
              <a:rPr lang="en-US" dirty="0">
                <a:solidFill>
                  <a:schemeClr val="tx1"/>
                </a:solidFill>
              </a:rPr>
              <a:t>Applying an equity lens, the VMCC should assure these “sectors” are inclusive, Board member liaisons conduct “meaningful communication” with sector members to understand and remove equity, social justice and inclusion barriers and understand how to advocate for bias-free norms in the wider community.</a:t>
            </a:r>
          </a:p>
        </p:txBody>
      </p:sp>
      <p:sp>
        <p:nvSpPr>
          <p:cNvPr id="3" name="Oval 2">
            <a:extLst>
              <a:ext uri="{FF2B5EF4-FFF2-40B4-BE49-F238E27FC236}">
                <a16:creationId xmlns:a16="http://schemas.microsoft.com/office/drawing/2014/main" id="{A244F356-AA40-4CE7-999E-113D9A7A7150}"/>
              </a:ext>
            </a:extLst>
          </p:cNvPr>
          <p:cNvSpPr/>
          <p:nvPr/>
        </p:nvSpPr>
        <p:spPr>
          <a:xfrm>
            <a:off x="6693757" y="2493070"/>
            <a:ext cx="941034" cy="942119"/>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94895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9D4F0AA7-F86F-4E36-9728-2E8DDBB8169A}"/>
              </a:ext>
            </a:extLst>
          </p:cNvPr>
          <p:cNvSpPr/>
          <p:nvPr/>
        </p:nvSpPr>
        <p:spPr>
          <a:xfrm>
            <a:off x="390617" y="213065"/>
            <a:ext cx="10955045" cy="561068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t>      </a:t>
            </a:r>
            <a:r>
              <a:rPr lang="en-US" sz="2400" b="1" u="sng" dirty="0"/>
              <a:t>King County Services and Budgets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5" name="Rectangle: Rounded Corners 4">
            <a:extLst>
              <a:ext uri="{FF2B5EF4-FFF2-40B4-BE49-F238E27FC236}">
                <a16:creationId xmlns:a16="http://schemas.microsoft.com/office/drawing/2014/main" id="{D7DA8B3E-E6C0-47FB-A0D6-766B10385576}"/>
              </a:ext>
            </a:extLst>
          </p:cNvPr>
          <p:cNvSpPr/>
          <p:nvPr/>
        </p:nvSpPr>
        <p:spPr>
          <a:xfrm>
            <a:off x="3586579" y="825623"/>
            <a:ext cx="7208667" cy="4731797"/>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a:solidFill>
                  <a:schemeClr val="tx1"/>
                </a:solidFill>
              </a:rPr>
              <a:t>   </a:t>
            </a:r>
            <a:r>
              <a:rPr lang="en-US" sz="2000" b="1" u="sng" dirty="0">
                <a:solidFill>
                  <a:schemeClr val="tx1"/>
                </a:solidFill>
              </a:rPr>
              <a:t>Vashon Island Community</a:t>
            </a:r>
          </a:p>
          <a:p>
            <a:endParaRPr lang="en-US" sz="2000" b="1" dirty="0">
              <a:solidFill>
                <a:schemeClr val="tx1"/>
              </a:solidFill>
            </a:endParaRPr>
          </a:p>
          <a:p>
            <a:endParaRPr lang="en-US" sz="2000" b="1" dirty="0">
              <a:solidFill>
                <a:schemeClr val="tx1"/>
              </a:solidFill>
            </a:endParaRPr>
          </a:p>
          <a:p>
            <a:endParaRPr lang="en-US" sz="2000" b="1" dirty="0">
              <a:solidFill>
                <a:schemeClr val="tx1"/>
              </a:solidFill>
            </a:endParaRPr>
          </a:p>
          <a:p>
            <a:endParaRPr lang="en-US" sz="2000"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p:txBody>
      </p:sp>
      <p:sp>
        <p:nvSpPr>
          <p:cNvPr id="6" name="TextBox 5">
            <a:extLst>
              <a:ext uri="{FF2B5EF4-FFF2-40B4-BE49-F238E27FC236}">
                <a16:creationId xmlns:a16="http://schemas.microsoft.com/office/drawing/2014/main" id="{435D0061-270C-4270-828F-F5EDB5636DD7}"/>
              </a:ext>
            </a:extLst>
          </p:cNvPr>
          <p:cNvSpPr txBox="1"/>
          <p:nvPr/>
        </p:nvSpPr>
        <p:spPr>
          <a:xfrm>
            <a:off x="706590" y="871718"/>
            <a:ext cx="2556769" cy="4524315"/>
          </a:xfrm>
          <a:prstGeom prst="rect">
            <a:avLst/>
          </a:prstGeom>
          <a:noFill/>
        </p:spPr>
        <p:txBody>
          <a:bodyPr wrap="square" rtlCol="0">
            <a:spAutoFit/>
          </a:bodyPr>
          <a:lstStyle/>
          <a:p>
            <a:r>
              <a:rPr lang="en-US" dirty="0">
                <a:solidFill>
                  <a:schemeClr val="bg1"/>
                </a:solidFill>
                <a:latin typeface="Calibri" panose="020F0502020204030204" pitchFamily="34" charset="0"/>
                <a:cs typeface="Times New Roman" panose="02020603050405020304" pitchFamily="18" charset="0"/>
              </a:rPr>
              <a:t>D</a:t>
            </a:r>
            <a:r>
              <a:rPr lang="en-US" dirty="0">
                <a:solidFill>
                  <a:schemeClr val="bg1"/>
                </a:solidFill>
                <a:effectLst/>
              </a:rPr>
              <a:t>eterminants of equity : </a:t>
            </a:r>
          </a:p>
          <a:p>
            <a:pPr marL="285750" indent="-285750">
              <a:buFontTx/>
              <a:buChar char="-"/>
            </a:pPr>
            <a:r>
              <a:rPr lang="en-US" dirty="0">
                <a:solidFill>
                  <a:schemeClr val="bg1"/>
                </a:solidFill>
                <a:effectLst/>
              </a:rPr>
              <a:t>child and youth development, </a:t>
            </a:r>
          </a:p>
          <a:p>
            <a:pPr marL="285750" indent="-285750">
              <a:buFontTx/>
              <a:buChar char="-"/>
            </a:pPr>
            <a:r>
              <a:rPr lang="en-US" dirty="0">
                <a:solidFill>
                  <a:schemeClr val="bg1"/>
                </a:solidFill>
                <a:effectLst/>
              </a:rPr>
              <a:t>economic development and jobs, </a:t>
            </a:r>
          </a:p>
          <a:p>
            <a:pPr marL="285750" indent="-285750">
              <a:buFontTx/>
              <a:buChar char="-"/>
            </a:pPr>
            <a:r>
              <a:rPr lang="en-US" dirty="0">
                <a:solidFill>
                  <a:schemeClr val="bg1"/>
                </a:solidFill>
                <a:effectLst/>
              </a:rPr>
              <a:t>environment and climate, </a:t>
            </a:r>
          </a:p>
          <a:p>
            <a:pPr marL="285750" indent="-285750">
              <a:buFontTx/>
              <a:buChar char="-"/>
            </a:pPr>
            <a:r>
              <a:rPr lang="en-US" dirty="0">
                <a:solidFill>
                  <a:schemeClr val="bg1"/>
                </a:solidFill>
                <a:effectLst/>
              </a:rPr>
              <a:t>health and human services,</a:t>
            </a:r>
          </a:p>
          <a:p>
            <a:pPr marL="285750" indent="-285750">
              <a:buFontTx/>
              <a:buChar char="-"/>
            </a:pPr>
            <a:r>
              <a:rPr lang="en-US" dirty="0">
                <a:solidFill>
                  <a:schemeClr val="bg1"/>
                </a:solidFill>
                <a:effectLst/>
              </a:rPr>
              <a:t>housing, </a:t>
            </a:r>
          </a:p>
          <a:p>
            <a:pPr marL="285750" indent="-285750">
              <a:buFontTx/>
              <a:buChar char="-"/>
            </a:pPr>
            <a:r>
              <a:rPr lang="en-US" dirty="0">
                <a:solidFill>
                  <a:schemeClr val="bg1"/>
                </a:solidFill>
                <a:effectLst/>
              </a:rPr>
              <a:t>information and technology, </a:t>
            </a:r>
          </a:p>
          <a:p>
            <a:pPr marL="285750" indent="-285750">
              <a:buFontTx/>
              <a:buChar char="-"/>
            </a:pPr>
            <a:r>
              <a:rPr lang="en-US" dirty="0">
                <a:solidFill>
                  <a:schemeClr val="bg1"/>
                </a:solidFill>
                <a:effectLst/>
              </a:rPr>
              <a:t>justice system, and </a:t>
            </a:r>
          </a:p>
          <a:p>
            <a:pPr marL="285750" indent="-285750">
              <a:buFontTx/>
              <a:buChar char="-"/>
            </a:pPr>
            <a:r>
              <a:rPr lang="en-US" dirty="0">
                <a:solidFill>
                  <a:schemeClr val="bg1"/>
                </a:solidFill>
                <a:effectLst/>
              </a:rPr>
              <a:t>transportation and mobility.</a:t>
            </a:r>
            <a:endParaRPr lang="en-US" dirty="0">
              <a:solidFill>
                <a:schemeClr val="bg1"/>
              </a:solidFill>
            </a:endParaRPr>
          </a:p>
        </p:txBody>
      </p:sp>
      <p:sp>
        <p:nvSpPr>
          <p:cNvPr id="8" name="TextBox 7">
            <a:extLst>
              <a:ext uri="{FF2B5EF4-FFF2-40B4-BE49-F238E27FC236}">
                <a16:creationId xmlns:a16="http://schemas.microsoft.com/office/drawing/2014/main" id="{7C134C92-EC73-4CEC-8263-DE43D84FCED6}"/>
              </a:ext>
            </a:extLst>
          </p:cNvPr>
          <p:cNvSpPr txBox="1"/>
          <p:nvPr/>
        </p:nvSpPr>
        <p:spPr>
          <a:xfrm flipH="1">
            <a:off x="3851280" y="1497495"/>
            <a:ext cx="1919205" cy="1754326"/>
          </a:xfrm>
          <a:prstGeom prst="rect">
            <a:avLst/>
          </a:prstGeom>
          <a:solidFill>
            <a:schemeClr val="accent1"/>
          </a:solidFill>
          <a:ln w="28575">
            <a:solidFill>
              <a:schemeClr val="tx1"/>
            </a:solidFill>
          </a:ln>
        </p:spPr>
        <p:txBody>
          <a:bodyPr wrap="square" rtlCol="0">
            <a:spAutoFit/>
          </a:bodyPr>
          <a:lstStyle/>
          <a:p>
            <a:r>
              <a:rPr lang="en-US" dirty="0">
                <a:solidFill>
                  <a:schemeClr val="bg1"/>
                </a:solidFill>
              </a:rPr>
              <a:t>Local King County Service Providers:</a:t>
            </a:r>
          </a:p>
          <a:p>
            <a:pPr marL="285750" indent="-285750">
              <a:buFontTx/>
              <a:buChar char="-"/>
            </a:pPr>
            <a:r>
              <a:rPr lang="en-US" dirty="0">
                <a:solidFill>
                  <a:schemeClr val="bg1"/>
                </a:solidFill>
              </a:rPr>
              <a:t>Sheriff</a:t>
            </a:r>
          </a:p>
          <a:p>
            <a:pPr marL="285750" indent="-285750">
              <a:buFontTx/>
              <a:buChar char="-"/>
            </a:pPr>
            <a:r>
              <a:rPr lang="en-US" dirty="0">
                <a:solidFill>
                  <a:schemeClr val="bg1"/>
                </a:solidFill>
              </a:rPr>
              <a:t>Fire</a:t>
            </a:r>
          </a:p>
          <a:p>
            <a:pPr marL="285750" indent="-285750">
              <a:buFontTx/>
              <a:buChar char="-"/>
            </a:pPr>
            <a:r>
              <a:rPr lang="en-US" dirty="0">
                <a:solidFill>
                  <a:schemeClr val="bg1"/>
                </a:solidFill>
              </a:rPr>
              <a:t>Parks</a:t>
            </a:r>
          </a:p>
          <a:p>
            <a:pPr marL="285750" indent="-285750">
              <a:buFontTx/>
              <a:buChar char="-"/>
            </a:pPr>
            <a:r>
              <a:rPr lang="en-US" dirty="0">
                <a:solidFill>
                  <a:schemeClr val="bg1"/>
                </a:solidFill>
              </a:rPr>
              <a:t>Outreach</a:t>
            </a:r>
          </a:p>
        </p:txBody>
      </p:sp>
      <p:sp>
        <p:nvSpPr>
          <p:cNvPr id="9" name="TextBox 8">
            <a:extLst>
              <a:ext uri="{FF2B5EF4-FFF2-40B4-BE49-F238E27FC236}">
                <a16:creationId xmlns:a16="http://schemas.microsoft.com/office/drawing/2014/main" id="{C82209CD-43E5-47F4-B0C2-607155C3FB36}"/>
              </a:ext>
            </a:extLst>
          </p:cNvPr>
          <p:cNvSpPr txBox="1"/>
          <p:nvPr/>
        </p:nvSpPr>
        <p:spPr>
          <a:xfrm>
            <a:off x="6494830" y="3425081"/>
            <a:ext cx="1420427" cy="1200329"/>
          </a:xfrm>
          <a:prstGeom prst="rect">
            <a:avLst/>
          </a:prstGeom>
          <a:solidFill>
            <a:schemeClr val="accent2"/>
          </a:solidFill>
          <a:ln w="28575">
            <a:solidFill>
              <a:schemeClr val="tx1"/>
            </a:solidFill>
          </a:ln>
        </p:spPr>
        <p:txBody>
          <a:bodyPr wrap="square" rtlCol="0">
            <a:spAutoFit/>
          </a:bodyPr>
          <a:lstStyle/>
          <a:p>
            <a:pPr algn="ctr"/>
            <a:r>
              <a:rPr lang="en-US" dirty="0"/>
              <a:t>Vashon-Maury Island Community Council</a:t>
            </a:r>
          </a:p>
        </p:txBody>
      </p:sp>
      <p:sp>
        <p:nvSpPr>
          <p:cNvPr id="10" name="TextBox 9">
            <a:extLst>
              <a:ext uri="{FF2B5EF4-FFF2-40B4-BE49-F238E27FC236}">
                <a16:creationId xmlns:a16="http://schemas.microsoft.com/office/drawing/2014/main" id="{8B9BAC19-F8A7-405D-89B2-756553A919BC}"/>
              </a:ext>
            </a:extLst>
          </p:cNvPr>
          <p:cNvSpPr txBox="1"/>
          <p:nvPr/>
        </p:nvSpPr>
        <p:spPr>
          <a:xfrm>
            <a:off x="6482510" y="1575787"/>
            <a:ext cx="1436371" cy="923330"/>
          </a:xfrm>
          <a:prstGeom prst="rect">
            <a:avLst/>
          </a:prstGeom>
          <a:solidFill>
            <a:schemeClr val="accent4">
              <a:lumMod val="40000"/>
              <a:lumOff val="60000"/>
            </a:schemeClr>
          </a:solidFill>
          <a:ln w="28575">
            <a:solidFill>
              <a:schemeClr val="tx1"/>
            </a:solidFill>
          </a:ln>
        </p:spPr>
        <p:txBody>
          <a:bodyPr wrap="square" rtlCol="0">
            <a:spAutoFit/>
          </a:bodyPr>
          <a:lstStyle/>
          <a:p>
            <a:pPr algn="ctr"/>
            <a:r>
              <a:rPr lang="en-US" dirty="0"/>
              <a:t>Vashon-Maury Island “sectors”</a:t>
            </a:r>
          </a:p>
        </p:txBody>
      </p:sp>
      <p:sp>
        <p:nvSpPr>
          <p:cNvPr id="11" name="TextBox 10">
            <a:extLst>
              <a:ext uri="{FF2B5EF4-FFF2-40B4-BE49-F238E27FC236}">
                <a16:creationId xmlns:a16="http://schemas.microsoft.com/office/drawing/2014/main" id="{9E5FF256-61C5-4248-AB5D-ED61949DE27C}"/>
              </a:ext>
            </a:extLst>
          </p:cNvPr>
          <p:cNvSpPr txBox="1"/>
          <p:nvPr/>
        </p:nvSpPr>
        <p:spPr>
          <a:xfrm>
            <a:off x="8639602" y="1497495"/>
            <a:ext cx="1731144" cy="1477328"/>
          </a:xfrm>
          <a:prstGeom prst="rect">
            <a:avLst/>
          </a:prstGeom>
          <a:solidFill>
            <a:schemeClr val="accent4">
              <a:lumMod val="40000"/>
              <a:lumOff val="60000"/>
            </a:schemeClr>
          </a:solidFill>
          <a:ln w="28575">
            <a:solidFill>
              <a:schemeClr val="tx1"/>
            </a:solidFill>
          </a:ln>
        </p:spPr>
        <p:txBody>
          <a:bodyPr wrap="square" rtlCol="0">
            <a:spAutoFit/>
          </a:bodyPr>
          <a:lstStyle>
            <a:defPPr>
              <a:defRPr lang="en-US"/>
            </a:defPPr>
            <a:lvl1pPr algn="ctr"/>
          </a:lstStyle>
          <a:p>
            <a:r>
              <a:rPr lang="en-US" dirty="0"/>
              <a:t>Non-Government Organizations  (clubs, groups, </a:t>
            </a:r>
            <a:r>
              <a:rPr lang="en-US" dirty="0" err="1"/>
              <a:t>etc</a:t>
            </a:r>
            <a:r>
              <a:rPr lang="en-US" dirty="0"/>
              <a:t>) (NGOs)</a:t>
            </a:r>
          </a:p>
        </p:txBody>
      </p:sp>
      <p:sp>
        <p:nvSpPr>
          <p:cNvPr id="13" name="TextBox 12">
            <a:extLst>
              <a:ext uri="{FF2B5EF4-FFF2-40B4-BE49-F238E27FC236}">
                <a16:creationId xmlns:a16="http://schemas.microsoft.com/office/drawing/2014/main" id="{F217D71E-04A8-499F-8AB8-380B0F2B0636}"/>
              </a:ext>
            </a:extLst>
          </p:cNvPr>
          <p:cNvSpPr txBox="1"/>
          <p:nvPr/>
        </p:nvSpPr>
        <p:spPr>
          <a:xfrm flipH="1">
            <a:off x="3851280" y="3886746"/>
            <a:ext cx="1919205" cy="923330"/>
          </a:xfrm>
          <a:prstGeom prst="rect">
            <a:avLst/>
          </a:prstGeom>
          <a:solidFill>
            <a:srgbClr val="92D050"/>
          </a:solidFill>
          <a:ln w="28575">
            <a:solidFill>
              <a:schemeClr val="tx1"/>
            </a:solidFill>
          </a:ln>
        </p:spPr>
        <p:txBody>
          <a:bodyPr wrap="square" rtlCol="0">
            <a:spAutoFit/>
          </a:bodyPr>
          <a:lstStyle/>
          <a:p>
            <a:r>
              <a:rPr lang="en-US" dirty="0"/>
              <a:t>Local State Service Providers:</a:t>
            </a:r>
          </a:p>
          <a:p>
            <a:pPr marL="285750" indent="-285750">
              <a:buFontTx/>
              <a:buChar char="-"/>
            </a:pPr>
            <a:r>
              <a:rPr lang="en-US" dirty="0"/>
              <a:t>School District</a:t>
            </a:r>
          </a:p>
        </p:txBody>
      </p:sp>
      <p:sp>
        <p:nvSpPr>
          <p:cNvPr id="15" name="Rectangle: Rounded Corners 14">
            <a:extLst>
              <a:ext uri="{FF2B5EF4-FFF2-40B4-BE49-F238E27FC236}">
                <a16:creationId xmlns:a16="http://schemas.microsoft.com/office/drawing/2014/main" id="{81CC29C1-3C03-46A8-8C20-89D3A516A9C5}"/>
              </a:ext>
            </a:extLst>
          </p:cNvPr>
          <p:cNvSpPr/>
          <p:nvPr/>
        </p:nvSpPr>
        <p:spPr>
          <a:xfrm>
            <a:off x="4960985" y="6019058"/>
            <a:ext cx="2244720" cy="628747"/>
          </a:xfrm>
          <a:prstGeom prst="roundRect">
            <a:avLst/>
          </a:prstGeom>
          <a:solidFill>
            <a:srgbClr val="92D050"/>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State Representatives</a:t>
            </a:r>
          </a:p>
        </p:txBody>
      </p:sp>
      <p:sp>
        <p:nvSpPr>
          <p:cNvPr id="16" name="Rectangle: Rounded Corners 15">
            <a:extLst>
              <a:ext uri="{FF2B5EF4-FFF2-40B4-BE49-F238E27FC236}">
                <a16:creationId xmlns:a16="http://schemas.microsoft.com/office/drawing/2014/main" id="{E4582BA4-8323-45AE-83B9-C7AB2D17FCCF}"/>
              </a:ext>
            </a:extLst>
          </p:cNvPr>
          <p:cNvSpPr/>
          <p:nvPr/>
        </p:nvSpPr>
        <p:spPr>
          <a:xfrm>
            <a:off x="7435709" y="6019059"/>
            <a:ext cx="2244720" cy="625875"/>
          </a:xfrm>
          <a:prstGeom prst="roundRect">
            <a:avLst/>
          </a:prstGeom>
          <a:solidFill>
            <a:schemeClr val="accent5">
              <a:lumMod val="60000"/>
              <a:lumOff val="4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Congressional Representatives</a:t>
            </a:r>
          </a:p>
        </p:txBody>
      </p:sp>
      <p:sp>
        <p:nvSpPr>
          <p:cNvPr id="17" name="TextBox 16">
            <a:extLst>
              <a:ext uri="{FF2B5EF4-FFF2-40B4-BE49-F238E27FC236}">
                <a16:creationId xmlns:a16="http://schemas.microsoft.com/office/drawing/2014/main" id="{7BD1C221-85EE-4FBA-B431-BB842C7A63E1}"/>
              </a:ext>
            </a:extLst>
          </p:cNvPr>
          <p:cNvSpPr txBox="1"/>
          <p:nvPr/>
        </p:nvSpPr>
        <p:spPr>
          <a:xfrm>
            <a:off x="8639602" y="3250459"/>
            <a:ext cx="1731144" cy="2031325"/>
          </a:xfrm>
          <a:prstGeom prst="rect">
            <a:avLst/>
          </a:prstGeom>
          <a:solidFill>
            <a:schemeClr val="accent4">
              <a:lumMod val="40000"/>
              <a:lumOff val="60000"/>
            </a:schemeClr>
          </a:solidFill>
          <a:ln w="28575">
            <a:solidFill>
              <a:schemeClr val="tx1"/>
            </a:solidFill>
          </a:ln>
        </p:spPr>
        <p:txBody>
          <a:bodyPr wrap="square" rtlCol="0">
            <a:spAutoFit/>
          </a:bodyPr>
          <a:lstStyle>
            <a:defPPr>
              <a:defRPr lang="en-US"/>
            </a:defPPr>
            <a:lvl1pPr algn="ctr"/>
          </a:lstStyle>
          <a:p>
            <a:pPr algn="l"/>
            <a:r>
              <a:rPr lang="en-US" dirty="0"/>
              <a:t>Local Utilities and Districts:</a:t>
            </a:r>
          </a:p>
          <a:p>
            <a:pPr marL="285750" indent="-285750" algn="l">
              <a:buFontTx/>
              <a:buChar char="-"/>
            </a:pPr>
            <a:r>
              <a:rPr lang="en-US" dirty="0"/>
              <a:t>Water</a:t>
            </a:r>
          </a:p>
          <a:p>
            <a:pPr marL="285750" indent="-285750" algn="l">
              <a:buFontTx/>
              <a:buChar char="-"/>
            </a:pPr>
            <a:r>
              <a:rPr lang="en-US" dirty="0"/>
              <a:t>Sewer</a:t>
            </a:r>
          </a:p>
          <a:p>
            <a:pPr marL="285750" indent="-285750" algn="l">
              <a:buFontTx/>
              <a:buChar char="-"/>
            </a:pPr>
            <a:r>
              <a:rPr lang="en-US" dirty="0"/>
              <a:t>Cemetery</a:t>
            </a:r>
          </a:p>
          <a:p>
            <a:pPr marL="285750" indent="-285750" algn="l">
              <a:buFontTx/>
              <a:buChar char="-"/>
            </a:pPr>
            <a:r>
              <a:rPr lang="en-US" dirty="0"/>
              <a:t>Airport</a:t>
            </a:r>
          </a:p>
          <a:p>
            <a:pPr marL="285750" indent="-285750" algn="l">
              <a:buFontTx/>
              <a:buChar char="-"/>
            </a:pPr>
            <a:r>
              <a:rPr lang="en-US" dirty="0"/>
              <a:t>Healthcare</a:t>
            </a:r>
          </a:p>
        </p:txBody>
      </p:sp>
      <p:sp>
        <p:nvSpPr>
          <p:cNvPr id="18" name="Arrow: Up-Down 17">
            <a:extLst>
              <a:ext uri="{FF2B5EF4-FFF2-40B4-BE49-F238E27FC236}">
                <a16:creationId xmlns:a16="http://schemas.microsoft.com/office/drawing/2014/main" id="{B8F645D4-4ECA-4C61-AC02-E794276A3239}"/>
              </a:ext>
            </a:extLst>
          </p:cNvPr>
          <p:cNvSpPr/>
          <p:nvPr/>
        </p:nvSpPr>
        <p:spPr>
          <a:xfrm>
            <a:off x="7067530" y="2547945"/>
            <a:ext cx="212159" cy="877136"/>
          </a:xfrm>
          <a:prstGeom prst="upDown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Arrow: Up-Down 18">
            <a:extLst>
              <a:ext uri="{FF2B5EF4-FFF2-40B4-BE49-F238E27FC236}">
                <a16:creationId xmlns:a16="http://schemas.microsoft.com/office/drawing/2014/main" id="{8324A138-09C7-4D54-A063-B76C027A993C}"/>
              </a:ext>
            </a:extLst>
          </p:cNvPr>
          <p:cNvSpPr/>
          <p:nvPr/>
        </p:nvSpPr>
        <p:spPr>
          <a:xfrm rot="2599827">
            <a:off x="8175168" y="2673107"/>
            <a:ext cx="212159" cy="877136"/>
          </a:xfrm>
          <a:prstGeom prst="upDown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Arrow: Up-Down 19">
            <a:extLst>
              <a:ext uri="{FF2B5EF4-FFF2-40B4-BE49-F238E27FC236}">
                <a16:creationId xmlns:a16="http://schemas.microsoft.com/office/drawing/2014/main" id="{F1E7F508-C68B-42DB-8F95-0D9830341B95}"/>
              </a:ext>
            </a:extLst>
          </p:cNvPr>
          <p:cNvSpPr/>
          <p:nvPr/>
        </p:nvSpPr>
        <p:spPr>
          <a:xfrm rot="5400000">
            <a:off x="8178949" y="3745665"/>
            <a:ext cx="191341" cy="637565"/>
          </a:xfrm>
          <a:prstGeom prst="upDown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Arrow: Up-Down 20">
            <a:extLst>
              <a:ext uri="{FF2B5EF4-FFF2-40B4-BE49-F238E27FC236}">
                <a16:creationId xmlns:a16="http://schemas.microsoft.com/office/drawing/2014/main" id="{BA350442-1C14-45E9-AD4C-A0847D2BC910}"/>
              </a:ext>
            </a:extLst>
          </p:cNvPr>
          <p:cNvSpPr/>
          <p:nvPr/>
        </p:nvSpPr>
        <p:spPr>
          <a:xfrm rot="5400000">
            <a:off x="6044868" y="3933958"/>
            <a:ext cx="191341" cy="637565"/>
          </a:xfrm>
          <a:prstGeom prst="upDown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Up-Down 21">
            <a:extLst>
              <a:ext uri="{FF2B5EF4-FFF2-40B4-BE49-F238E27FC236}">
                <a16:creationId xmlns:a16="http://schemas.microsoft.com/office/drawing/2014/main" id="{C0296023-41C2-4A3F-B6DF-0E1505FB3BF5}"/>
              </a:ext>
            </a:extLst>
          </p:cNvPr>
          <p:cNvSpPr/>
          <p:nvPr/>
        </p:nvSpPr>
        <p:spPr>
          <a:xfrm rot="18375003">
            <a:off x="6094756" y="2651744"/>
            <a:ext cx="212159" cy="877136"/>
          </a:xfrm>
          <a:prstGeom prst="upDown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Arrow: Up-Down 22">
            <a:extLst>
              <a:ext uri="{FF2B5EF4-FFF2-40B4-BE49-F238E27FC236}">
                <a16:creationId xmlns:a16="http://schemas.microsoft.com/office/drawing/2014/main" id="{EDC79560-90EE-444B-9E30-56FAC11EEFEF}"/>
              </a:ext>
            </a:extLst>
          </p:cNvPr>
          <p:cNvSpPr/>
          <p:nvPr/>
        </p:nvSpPr>
        <p:spPr>
          <a:xfrm rot="19667380">
            <a:off x="7729464" y="4619564"/>
            <a:ext cx="192647" cy="1457638"/>
          </a:xfrm>
          <a:prstGeom prst="upDown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Arrow: Up-Down 23">
            <a:extLst>
              <a:ext uri="{FF2B5EF4-FFF2-40B4-BE49-F238E27FC236}">
                <a16:creationId xmlns:a16="http://schemas.microsoft.com/office/drawing/2014/main" id="{A9C5139D-9E4F-4112-9D1A-2BCFA1DF922C}"/>
              </a:ext>
            </a:extLst>
          </p:cNvPr>
          <p:cNvSpPr/>
          <p:nvPr/>
        </p:nvSpPr>
        <p:spPr>
          <a:xfrm rot="1929803">
            <a:off x="6546647" y="4623337"/>
            <a:ext cx="192647" cy="1457638"/>
          </a:xfrm>
          <a:prstGeom prst="upDown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C7941445-6C4B-4CD3-B81D-B86495A49033}"/>
              </a:ext>
            </a:extLst>
          </p:cNvPr>
          <p:cNvSpPr txBox="1"/>
          <p:nvPr/>
        </p:nvSpPr>
        <p:spPr>
          <a:xfrm>
            <a:off x="363983" y="5924857"/>
            <a:ext cx="4340364" cy="830997"/>
          </a:xfrm>
          <a:prstGeom prst="rect">
            <a:avLst/>
          </a:prstGeom>
          <a:noFill/>
          <a:ln w="57150">
            <a:solidFill>
              <a:srgbClr val="00B0F0"/>
            </a:solidFill>
          </a:ln>
        </p:spPr>
        <p:txBody>
          <a:bodyPr wrap="square" rtlCol="0">
            <a:spAutoFit/>
          </a:bodyPr>
          <a:lstStyle/>
          <a:p>
            <a:pPr algn="ctr"/>
            <a:r>
              <a:rPr lang="en-US" sz="2400" b="1" dirty="0"/>
              <a:t>Within this context, what is the role of the Community Council?</a:t>
            </a:r>
          </a:p>
        </p:txBody>
      </p:sp>
      <p:sp>
        <p:nvSpPr>
          <p:cNvPr id="2" name="Rectangle: Rounded Corners 1">
            <a:extLst>
              <a:ext uri="{FF2B5EF4-FFF2-40B4-BE49-F238E27FC236}">
                <a16:creationId xmlns:a16="http://schemas.microsoft.com/office/drawing/2014/main" id="{383DAFFB-9902-43B4-B04B-7ECFBEB178C0}"/>
              </a:ext>
            </a:extLst>
          </p:cNvPr>
          <p:cNvSpPr/>
          <p:nvPr/>
        </p:nvSpPr>
        <p:spPr>
          <a:xfrm>
            <a:off x="580168" y="936835"/>
            <a:ext cx="4299848" cy="387768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In communication with Vashon-Maury Island Clubs and Groups, the VMCC is able to connect with the Vashon-Maury Island “sectors”</a:t>
            </a:r>
          </a:p>
          <a:p>
            <a:pPr algn="ctr"/>
            <a:endParaRPr lang="en-US" dirty="0">
              <a:solidFill>
                <a:schemeClr val="tx1"/>
              </a:solidFill>
            </a:endParaRPr>
          </a:p>
          <a:p>
            <a:pPr algn="ctr"/>
            <a:r>
              <a:rPr lang="en-US" dirty="0">
                <a:solidFill>
                  <a:schemeClr val="tx1"/>
                </a:solidFill>
              </a:rPr>
              <a:t>Applying an equity lens, the VMCC should conduct a survey of Island Clubs and Groups, identify which Clubs and Groups are associated with which sectors, and identify VMCC Board members who will maintain relations with the Club and Group leaders.</a:t>
            </a:r>
          </a:p>
        </p:txBody>
      </p:sp>
      <p:sp>
        <p:nvSpPr>
          <p:cNvPr id="3" name="Oval 2">
            <a:extLst>
              <a:ext uri="{FF2B5EF4-FFF2-40B4-BE49-F238E27FC236}">
                <a16:creationId xmlns:a16="http://schemas.microsoft.com/office/drawing/2014/main" id="{A244F356-AA40-4CE7-999E-113D9A7A7150}"/>
              </a:ext>
            </a:extLst>
          </p:cNvPr>
          <p:cNvSpPr/>
          <p:nvPr/>
        </p:nvSpPr>
        <p:spPr>
          <a:xfrm>
            <a:off x="7804102" y="2619252"/>
            <a:ext cx="941034" cy="942119"/>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473846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9D4F0AA7-F86F-4E36-9728-2E8DDBB8169A}"/>
              </a:ext>
            </a:extLst>
          </p:cNvPr>
          <p:cNvSpPr/>
          <p:nvPr/>
        </p:nvSpPr>
        <p:spPr>
          <a:xfrm>
            <a:off x="390617" y="213065"/>
            <a:ext cx="10955045" cy="561068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t>      </a:t>
            </a:r>
            <a:r>
              <a:rPr lang="en-US" sz="2400" b="1" u="sng" dirty="0"/>
              <a:t>King County Services and Budgets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5" name="Rectangle: Rounded Corners 4">
            <a:extLst>
              <a:ext uri="{FF2B5EF4-FFF2-40B4-BE49-F238E27FC236}">
                <a16:creationId xmlns:a16="http://schemas.microsoft.com/office/drawing/2014/main" id="{D7DA8B3E-E6C0-47FB-A0D6-766B10385576}"/>
              </a:ext>
            </a:extLst>
          </p:cNvPr>
          <p:cNvSpPr/>
          <p:nvPr/>
        </p:nvSpPr>
        <p:spPr>
          <a:xfrm>
            <a:off x="3586579" y="825623"/>
            <a:ext cx="7208667" cy="4731797"/>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a:solidFill>
                  <a:schemeClr val="tx1"/>
                </a:solidFill>
              </a:rPr>
              <a:t>   </a:t>
            </a:r>
            <a:r>
              <a:rPr lang="en-US" sz="2000" b="1" u="sng" dirty="0">
                <a:solidFill>
                  <a:schemeClr val="tx1"/>
                </a:solidFill>
              </a:rPr>
              <a:t>Vashon Island Community</a:t>
            </a:r>
          </a:p>
          <a:p>
            <a:endParaRPr lang="en-US" sz="2000" b="1" dirty="0">
              <a:solidFill>
                <a:schemeClr val="tx1"/>
              </a:solidFill>
            </a:endParaRPr>
          </a:p>
          <a:p>
            <a:endParaRPr lang="en-US" sz="2000" b="1" dirty="0">
              <a:solidFill>
                <a:schemeClr val="tx1"/>
              </a:solidFill>
            </a:endParaRPr>
          </a:p>
          <a:p>
            <a:endParaRPr lang="en-US" sz="2000" b="1" dirty="0">
              <a:solidFill>
                <a:schemeClr val="tx1"/>
              </a:solidFill>
            </a:endParaRPr>
          </a:p>
          <a:p>
            <a:endParaRPr lang="en-US" sz="2000"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p:txBody>
      </p:sp>
      <p:sp>
        <p:nvSpPr>
          <p:cNvPr id="6" name="TextBox 5">
            <a:extLst>
              <a:ext uri="{FF2B5EF4-FFF2-40B4-BE49-F238E27FC236}">
                <a16:creationId xmlns:a16="http://schemas.microsoft.com/office/drawing/2014/main" id="{435D0061-270C-4270-828F-F5EDB5636DD7}"/>
              </a:ext>
            </a:extLst>
          </p:cNvPr>
          <p:cNvSpPr txBox="1"/>
          <p:nvPr/>
        </p:nvSpPr>
        <p:spPr>
          <a:xfrm>
            <a:off x="706590" y="871718"/>
            <a:ext cx="2556769" cy="4524315"/>
          </a:xfrm>
          <a:prstGeom prst="rect">
            <a:avLst/>
          </a:prstGeom>
          <a:noFill/>
        </p:spPr>
        <p:txBody>
          <a:bodyPr wrap="square" rtlCol="0">
            <a:spAutoFit/>
          </a:bodyPr>
          <a:lstStyle/>
          <a:p>
            <a:r>
              <a:rPr lang="en-US" dirty="0">
                <a:solidFill>
                  <a:schemeClr val="bg1"/>
                </a:solidFill>
                <a:latin typeface="Calibri" panose="020F0502020204030204" pitchFamily="34" charset="0"/>
                <a:cs typeface="Times New Roman" panose="02020603050405020304" pitchFamily="18" charset="0"/>
              </a:rPr>
              <a:t>D</a:t>
            </a:r>
            <a:r>
              <a:rPr lang="en-US" dirty="0">
                <a:solidFill>
                  <a:schemeClr val="bg1"/>
                </a:solidFill>
                <a:effectLst/>
              </a:rPr>
              <a:t>eterminants of equity : </a:t>
            </a:r>
          </a:p>
          <a:p>
            <a:pPr marL="285750" indent="-285750">
              <a:buFontTx/>
              <a:buChar char="-"/>
            </a:pPr>
            <a:r>
              <a:rPr lang="en-US" dirty="0">
                <a:solidFill>
                  <a:schemeClr val="bg1"/>
                </a:solidFill>
                <a:effectLst/>
              </a:rPr>
              <a:t>child and youth development, </a:t>
            </a:r>
          </a:p>
          <a:p>
            <a:pPr marL="285750" indent="-285750">
              <a:buFontTx/>
              <a:buChar char="-"/>
            </a:pPr>
            <a:r>
              <a:rPr lang="en-US" dirty="0">
                <a:solidFill>
                  <a:schemeClr val="bg1"/>
                </a:solidFill>
                <a:effectLst/>
              </a:rPr>
              <a:t>economic development and jobs, </a:t>
            </a:r>
          </a:p>
          <a:p>
            <a:pPr marL="285750" indent="-285750">
              <a:buFontTx/>
              <a:buChar char="-"/>
            </a:pPr>
            <a:r>
              <a:rPr lang="en-US" dirty="0">
                <a:solidFill>
                  <a:schemeClr val="bg1"/>
                </a:solidFill>
                <a:effectLst/>
              </a:rPr>
              <a:t>environment and climate, </a:t>
            </a:r>
          </a:p>
          <a:p>
            <a:pPr marL="285750" indent="-285750">
              <a:buFontTx/>
              <a:buChar char="-"/>
            </a:pPr>
            <a:r>
              <a:rPr lang="en-US" dirty="0">
                <a:solidFill>
                  <a:schemeClr val="bg1"/>
                </a:solidFill>
                <a:effectLst/>
              </a:rPr>
              <a:t>health and human services,</a:t>
            </a:r>
          </a:p>
          <a:p>
            <a:pPr marL="285750" indent="-285750">
              <a:buFontTx/>
              <a:buChar char="-"/>
            </a:pPr>
            <a:r>
              <a:rPr lang="en-US" dirty="0">
                <a:solidFill>
                  <a:schemeClr val="bg1"/>
                </a:solidFill>
                <a:effectLst/>
              </a:rPr>
              <a:t>housing, </a:t>
            </a:r>
          </a:p>
          <a:p>
            <a:pPr marL="285750" indent="-285750">
              <a:buFontTx/>
              <a:buChar char="-"/>
            </a:pPr>
            <a:r>
              <a:rPr lang="en-US" dirty="0">
                <a:solidFill>
                  <a:schemeClr val="bg1"/>
                </a:solidFill>
                <a:effectLst/>
              </a:rPr>
              <a:t>information and technology, </a:t>
            </a:r>
          </a:p>
          <a:p>
            <a:pPr marL="285750" indent="-285750">
              <a:buFontTx/>
              <a:buChar char="-"/>
            </a:pPr>
            <a:r>
              <a:rPr lang="en-US" dirty="0">
                <a:solidFill>
                  <a:schemeClr val="bg1"/>
                </a:solidFill>
                <a:effectLst/>
              </a:rPr>
              <a:t>justice system, and </a:t>
            </a:r>
          </a:p>
          <a:p>
            <a:pPr marL="285750" indent="-285750">
              <a:buFontTx/>
              <a:buChar char="-"/>
            </a:pPr>
            <a:r>
              <a:rPr lang="en-US" dirty="0">
                <a:solidFill>
                  <a:schemeClr val="bg1"/>
                </a:solidFill>
                <a:effectLst/>
              </a:rPr>
              <a:t>transportation and mobility.</a:t>
            </a:r>
            <a:endParaRPr lang="en-US" dirty="0">
              <a:solidFill>
                <a:schemeClr val="bg1"/>
              </a:solidFill>
            </a:endParaRPr>
          </a:p>
        </p:txBody>
      </p:sp>
      <p:sp>
        <p:nvSpPr>
          <p:cNvPr id="8" name="TextBox 7">
            <a:extLst>
              <a:ext uri="{FF2B5EF4-FFF2-40B4-BE49-F238E27FC236}">
                <a16:creationId xmlns:a16="http://schemas.microsoft.com/office/drawing/2014/main" id="{7C134C92-EC73-4CEC-8263-DE43D84FCED6}"/>
              </a:ext>
            </a:extLst>
          </p:cNvPr>
          <p:cNvSpPr txBox="1"/>
          <p:nvPr/>
        </p:nvSpPr>
        <p:spPr>
          <a:xfrm flipH="1">
            <a:off x="3851280" y="1497495"/>
            <a:ext cx="1919205" cy="1754326"/>
          </a:xfrm>
          <a:prstGeom prst="rect">
            <a:avLst/>
          </a:prstGeom>
          <a:solidFill>
            <a:schemeClr val="accent1"/>
          </a:solidFill>
          <a:ln w="28575">
            <a:solidFill>
              <a:schemeClr val="tx1"/>
            </a:solidFill>
          </a:ln>
        </p:spPr>
        <p:txBody>
          <a:bodyPr wrap="square" rtlCol="0">
            <a:spAutoFit/>
          </a:bodyPr>
          <a:lstStyle/>
          <a:p>
            <a:r>
              <a:rPr lang="en-US" dirty="0">
                <a:solidFill>
                  <a:schemeClr val="bg1"/>
                </a:solidFill>
              </a:rPr>
              <a:t>Local King County Service Providers:</a:t>
            </a:r>
          </a:p>
          <a:p>
            <a:pPr marL="285750" indent="-285750">
              <a:buFontTx/>
              <a:buChar char="-"/>
            </a:pPr>
            <a:r>
              <a:rPr lang="en-US" dirty="0">
                <a:solidFill>
                  <a:schemeClr val="bg1"/>
                </a:solidFill>
              </a:rPr>
              <a:t>Sheriff</a:t>
            </a:r>
          </a:p>
          <a:p>
            <a:pPr marL="285750" indent="-285750">
              <a:buFontTx/>
              <a:buChar char="-"/>
            </a:pPr>
            <a:r>
              <a:rPr lang="en-US" dirty="0">
                <a:solidFill>
                  <a:schemeClr val="bg1"/>
                </a:solidFill>
              </a:rPr>
              <a:t>Fire</a:t>
            </a:r>
          </a:p>
          <a:p>
            <a:pPr marL="285750" indent="-285750">
              <a:buFontTx/>
              <a:buChar char="-"/>
            </a:pPr>
            <a:r>
              <a:rPr lang="en-US" dirty="0">
                <a:solidFill>
                  <a:schemeClr val="bg1"/>
                </a:solidFill>
              </a:rPr>
              <a:t>Parks</a:t>
            </a:r>
          </a:p>
          <a:p>
            <a:pPr marL="285750" indent="-285750">
              <a:buFontTx/>
              <a:buChar char="-"/>
            </a:pPr>
            <a:r>
              <a:rPr lang="en-US" dirty="0">
                <a:solidFill>
                  <a:schemeClr val="bg1"/>
                </a:solidFill>
              </a:rPr>
              <a:t>Outreach</a:t>
            </a:r>
          </a:p>
        </p:txBody>
      </p:sp>
      <p:sp>
        <p:nvSpPr>
          <p:cNvPr id="9" name="TextBox 8">
            <a:extLst>
              <a:ext uri="{FF2B5EF4-FFF2-40B4-BE49-F238E27FC236}">
                <a16:creationId xmlns:a16="http://schemas.microsoft.com/office/drawing/2014/main" id="{C82209CD-43E5-47F4-B0C2-607155C3FB36}"/>
              </a:ext>
            </a:extLst>
          </p:cNvPr>
          <p:cNvSpPr txBox="1"/>
          <p:nvPr/>
        </p:nvSpPr>
        <p:spPr>
          <a:xfrm>
            <a:off x="6494830" y="3425081"/>
            <a:ext cx="1420427" cy="1200329"/>
          </a:xfrm>
          <a:prstGeom prst="rect">
            <a:avLst/>
          </a:prstGeom>
          <a:solidFill>
            <a:schemeClr val="accent2"/>
          </a:solidFill>
          <a:ln w="28575">
            <a:solidFill>
              <a:schemeClr val="tx1"/>
            </a:solidFill>
          </a:ln>
        </p:spPr>
        <p:txBody>
          <a:bodyPr wrap="square" rtlCol="0">
            <a:spAutoFit/>
          </a:bodyPr>
          <a:lstStyle/>
          <a:p>
            <a:pPr algn="ctr"/>
            <a:r>
              <a:rPr lang="en-US" dirty="0"/>
              <a:t>Vashon-Maury Island Community Council</a:t>
            </a:r>
          </a:p>
        </p:txBody>
      </p:sp>
      <p:sp>
        <p:nvSpPr>
          <p:cNvPr id="10" name="TextBox 9">
            <a:extLst>
              <a:ext uri="{FF2B5EF4-FFF2-40B4-BE49-F238E27FC236}">
                <a16:creationId xmlns:a16="http://schemas.microsoft.com/office/drawing/2014/main" id="{8B9BAC19-F8A7-405D-89B2-756553A919BC}"/>
              </a:ext>
            </a:extLst>
          </p:cNvPr>
          <p:cNvSpPr txBox="1"/>
          <p:nvPr/>
        </p:nvSpPr>
        <p:spPr>
          <a:xfrm>
            <a:off x="6482510" y="1575787"/>
            <a:ext cx="1436371" cy="923330"/>
          </a:xfrm>
          <a:prstGeom prst="rect">
            <a:avLst/>
          </a:prstGeom>
          <a:solidFill>
            <a:schemeClr val="accent4">
              <a:lumMod val="40000"/>
              <a:lumOff val="60000"/>
            </a:schemeClr>
          </a:solidFill>
          <a:ln w="28575">
            <a:solidFill>
              <a:schemeClr val="tx1"/>
            </a:solidFill>
          </a:ln>
        </p:spPr>
        <p:txBody>
          <a:bodyPr wrap="square" rtlCol="0">
            <a:spAutoFit/>
          </a:bodyPr>
          <a:lstStyle/>
          <a:p>
            <a:pPr algn="ctr"/>
            <a:r>
              <a:rPr lang="en-US" dirty="0"/>
              <a:t>Vashon-Maury Island “sectors”</a:t>
            </a:r>
          </a:p>
        </p:txBody>
      </p:sp>
      <p:sp>
        <p:nvSpPr>
          <p:cNvPr id="11" name="TextBox 10">
            <a:extLst>
              <a:ext uri="{FF2B5EF4-FFF2-40B4-BE49-F238E27FC236}">
                <a16:creationId xmlns:a16="http://schemas.microsoft.com/office/drawing/2014/main" id="{9E5FF256-61C5-4248-AB5D-ED61949DE27C}"/>
              </a:ext>
            </a:extLst>
          </p:cNvPr>
          <p:cNvSpPr txBox="1"/>
          <p:nvPr/>
        </p:nvSpPr>
        <p:spPr>
          <a:xfrm>
            <a:off x="8639602" y="1497495"/>
            <a:ext cx="1731144" cy="1477328"/>
          </a:xfrm>
          <a:prstGeom prst="rect">
            <a:avLst/>
          </a:prstGeom>
          <a:solidFill>
            <a:schemeClr val="accent4">
              <a:lumMod val="40000"/>
              <a:lumOff val="60000"/>
            </a:schemeClr>
          </a:solidFill>
          <a:ln w="28575">
            <a:solidFill>
              <a:schemeClr val="tx1"/>
            </a:solidFill>
          </a:ln>
        </p:spPr>
        <p:txBody>
          <a:bodyPr wrap="square" rtlCol="0">
            <a:spAutoFit/>
          </a:bodyPr>
          <a:lstStyle>
            <a:defPPr>
              <a:defRPr lang="en-US"/>
            </a:defPPr>
            <a:lvl1pPr algn="ctr"/>
          </a:lstStyle>
          <a:p>
            <a:r>
              <a:rPr lang="en-US" dirty="0"/>
              <a:t>Non-Government Organizations  (clubs, groups, </a:t>
            </a:r>
            <a:r>
              <a:rPr lang="en-US" dirty="0" err="1"/>
              <a:t>etc</a:t>
            </a:r>
            <a:r>
              <a:rPr lang="en-US" dirty="0"/>
              <a:t>) (NGOs)</a:t>
            </a:r>
          </a:p>
        </p:txBody>
      </p:sp>
      <p:sp>
        <p:nvSpPr>
          <p:cNvPr id="13" name="TextBox 12">
            <a:extLst>
              <a:ext uri="{FF2B5EF4-FFF2-40B4-BE49-F238E27FC236}">
                <a16:creationId xmlns:a16="http://schemas.microsoft.com/office/drawing/2014/main" id="{F217D71E-04A8-499F-8AB8-380B0F2B0636}"/>
              </a:ext>
            </a:extLst>
          </p:cNvPr>
          <p:cNvSpPr txBox="1"/>
          <p:nvPr/>
        </p:nvSpPr>
        <p:spPr>
          <a:xfrm flipH="1">
            <a:off x="3851280" y="3886746"/>
            <a:ext cx="1919205" cy="923330"/>
          </a:xfrm>
          <a:prstGeom prst="rect">
            <a:avLst/>
          </a:prstGeom>
          <a:solidFill>
            <a:srgbClr val="92D050"/>
          </a:solidFill>
          <a:ln w="28575">
            <a:solidFill>
              <a:schemeClr val="tx1"/>
            </a:solidFill>
          </a:ln>
        </p:spPr>
        <p:txBody>
          <a:bodyPr wrap="square" rtlCol="0">
            <a:spAutoFit/>
          </a:bodyPr>
          <a:lstStyle/>
          <a:p>
            <a:r>
              <a:rPr lang="en-US" dirty="0"/>
              <a:t>Local State Service Providers:</a:t>
            </a:r>
          </a:p>
          <a:p>
            <a:pPr marL="285750" indent="-285750">
              <a:buFontTx/>
              <a:buChar char="-"/>
            </a:pPr>
            <a:r>
              <a:rPr lang="en-US" dirty="0"/>
              <a:t>School District</a:t>
            </a:r>
          </a:p>
        </p:txBody>
      </p:sp>
      <p:sp>
        <p:nvSpPr>
          <p:cNvPr id="15" name="Rectangle: Rounded Corners 14">
            <a:extLst>
              <a:ext uri="{FF2B5EF4-FFF2-40B4-BE49-F238E27FC236}">
                <a16:creationId xmlns:a16="http://schemas.microsoft.com/office/drawing/2014/main" id="{81CC29C1-3C03-46A8-8C20-89D3A516A9C5}"/>
              </a:ext>
            </a:extLst>
          </p:cNvPr>
          <p:cNvSpPr/>
          <p:nvPr/>
        </p:nvSpPr>
        <p:spPr>
          <a:xfrm>
            <a:off x="4960985" y="6019058"/>
            <a:ext cx="2244720" cy="628747"/>
          </a:xfrm>
          <a:prstGeom prst="roundRect">
            <a:avLst/>
          </a:prstGeom>
          <a:solidFill>
            <a:srgbClr val="92D050"/>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State Representatives</a:t>
            </a:r>
          </a:p>
        </p:txBody>
      </p:sp>
      <p:sp>
        <p:nvSpPr>
          <p:cNvPr id="16" name="Rectangle: Rounded Corners 15">
            <a:extLst>
              <a:ext uri="{FF2B5EF4-FFF2-40B4-BE49-F238E27FC236}">
                <a16:creationId xmlns:a16="http://schemas.microsoft.com/office/drawing/2014/main" id="{E4582BA4-8323-45AE-83B9-C7AB2D17FCCF}"/>
              </a:ext>
            </a:extLst>
          </p:cNvPr>
          <p:cNvSpPr/>
          <p:nvPr/>
        </p:nvSpPr>
        <p:spPr>
          <a:xfrm>
            <a:off x="7435709" y="6019059"/>
            <a:ext cx="2244720" cy="625875"/>
          </a:xfrm>
          <a:prstGeom prst="roundRect">
            <a:avLst/>
          </a:prstGeom>
          <a:solidFill>
            <a:schemeClr val="accent5">
              <a:lumMod val="60000"/>
              <a:lumOff val="4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Congressional Representatives</a:t>
            </a:r>
          </a:p>
        </p:txBody>
      </p:sp>
      <p:sp>
        <p:nvSpPr>
          <p:cNvPr id="17" name="TextBox 16">
            <a:extLst>
              <a:ext uri="{FF2B5EF4-FFF2-40B4-BE49-F238E27FC236}">
                <a16:creationId xmlns:a16="http://schemas.microsoft.com/office/drawing/2014/main" id="{7BD1C221-85EE-4FBA-B431-BB842C7A63E1}"/>
              </a:ext>
            </a:extLst>
          </p:cNvPr>
          <p:cNvSpPr txBox="1"/>
          <p:nvPr/>
        </p:nvSpPr>
        <p:spPr>
          <a:xfrm>
            <a:off x="8639602" y="3250459"/>
            <a:ext cx="1731144" cy="2031325"/>
          </a:xfrm>
          <a:prstGeom prst="rect">
            <a:avLst/>
          </a:prstGeom>
          <a:solidFill>
            <a:schemeClr val="accent4">
              <a:lumMod val="40000"/>
              <a:lumOff val="60000"/>
            </a:schemeClr>
          </a:solidFill>
          <a:ln w="28575">
            <a:solidFill>
              <a:schemeClr val="tx1"/>
            </a:solidFill>
          </a:ln>
        </p:spPr>
        <p:txBody>
          <a:bodyPr wrap="square" rtlCol="0">
            <a:spAutoFit/>
          </a:bodyPr>
          <a:lstStyle>
            <a:defPPr>
              <a:defRPr lang="en-US"/>
            </a:defPPr>
            <a:lvl1pPr algn="ctr"/>
          </a:lstStyle>
          <a:p>
            <a:pPr algn="l"/>
            <a:r>
              <a:rPr lang="en-US" dirty="0"/>
              <a:t>Local Utilities and Districts:</a:t>
            </a:r>
          </a:p>
          <a:p>
            <a:pPr marL="285750" indent="-285750" algn="l">
              <a:buFontTx/>
              <a:buChar char="-"/>
            </a:pPr>
            <a:r>
              <a:rPr lang="en-US" dirty="0"/>
              <a:t>Water</a:t>
            </a:r>
          </a:p>
          <a:p>
            <a:pPr marL="285750" indent="-285750" algn="l">
              <a:buFontTx/>
              <a:buChar char="-"/>
            </a:pPr>
            <a:r>
              <a:rPr lang="en-US" dirty="0"/>
              <a:t>Sewer</a:t>
            </a:r>
          </a:p>
          <a:p>
            <a:pPr marL="285750" indent="-285750" algn="l">
              <a:buFontTx/>
              <a:buChar char="-"/>
            </a:pPr>
            <a:r>
              <a:rPr lang="en-US" dirty="0"/>
              <a:t>Cemetery</a:t>
            </a:r>
          </a:p>
          <a:p>
            <a:pPr marL="285750" indent="-285750" algn="l">
              <a:buFontTx/>
              <a:buChar char="-"/>
            </a:pPr>
            <a:r>
              <a:rPr lang="en-US" dirty="0"/>
              <a:t>Airport</a:t>
            </a:r>
          </a:p>
          <a:p>
            <a:pPr marL="285750" indent="-285750" algn="l">
              <a:buFontTx/>
              <a:buChar char="-"/>
            </a:pPr>
            <a:r>
              <a:rPr lang="en-US" dirty="0"/>
              <a:t>Healthcare</a:t>
            </a:r>
          </a:p>
        </p:txBody>
      </p:sp>
      <p:sp>
        <p:nvSpPr>
          <p:cNvPr id="18" name="Arrow: Up-Down 17">
            <a:extLst>
              <a:ext uri="{FF2B5EF4-FFF2-40B4-BE49-F238E27FC236}">
                <a16:creationId xmlns:a16="http://schemas.microsoft.com/office/drawing/2014/main" id="{B8F645D4-4ECA-4C61-AC02-E794276A3239}"/>
              </a:ext>
            </a:extLst>
          </p:cNvPr>
          <p:cNvSpPr/>
          <p:nvPr/>
        </p:nvSpPr>
        <p:spPr>
          <a:xfrm>
            <a:off x="7067530" y="2547945"/>
            <a:ext cx="212159" cy="877136"/>
          </a:xfrm>
          <a:prstGeom prst="upDown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Arrow: Up-Down 18">
            <a:extLst>
              <a:ext uri="{FF2B5EF4-FFF2-40B4-BE49-F238E27FC236}">
                <a16:creationId xmlns:a16="http://schemas.microsoft.com/office/drawing/2014/main" id="{8324A138-09C7-4D54-A063-B76C027A993C}"/>
              </a:ext>
            </a:extLst>
          </p:cNvPr>
          <p:cNvSpPr/>
          <p:nvPr/>
        </p:nvSpPr>
        <p:spPr>
          <a:xfrm rot="2599827">
            <a:off x="8175168" y="2673107"/>
            <a:ext cx="212159" cy="877136"/>
          </a:xfrm>
          <a:prstGeom prst="upDown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Arrow: Up-Down 19">
            <a:extLst>
              <a:ext uri="{FF2B5EF4-FFF2-40B4-BE49-F238E27FC236}">
                <a16:creationId xmlns:a16="http://schemas.microsoft.com/office/drawing/2014/main" id="{F1E7F508-C68B-42DB-8F95-0D9830341B95}"/>
              </a:ext>
            </a:extLst>
          </p:cNvPr>
          <p:cNvSpPr/>
          <p:nvPr/>
        </p:nvSpPr>
        <p:spPr>
          <a:xfrm rot="5400000">
            <a:off x="8178949" y="3745665"/>
            <a:ext cx="191341" cy="637565"/>
          </a:xfrm>
          <a:prstGeom prst="upDown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Arrow: Up-Down 20">
            <a:extLst>
              <a:ext uri="{FF2B5EF4-FFF2-40B4-BE49-F238E27FC236}">
                <a16:creationId xmlns:a16="http://schemas.microsoft.com/office/drawing/2014/main" id="{BA350442-1C14-45E9-AD4C-A0847D2BC910}"/>
              </a:ext>
            </a:extLst>
          </p:cNvPr>
          <p:cNvSpPr/>
          <p:nvPr/>
        </p:nvSpPr>
        <p:spPr>
          <a:xfrm rot="5400000">
            <a:off x="6044868" y="3933958"/>
            <a:ext cx="191341" cy="637565"/>
          </a:xfrm>
          <a:prstGeom prst="upDown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Up-Down 21">
            <a:extLst>
              <a:ext uri="{FF2B5EF4-FFF2-40B4-BE49-F238E27FC236}">
                <a16:creationId xmlns:a16="http://schemas.microsoft.com/office/drawing/2014/main" id="{C0296023-41C2-4A3F-B6DF-0E1505FB3BF5}"/>
              </a:ext>
            </a:extLst>
          </p:cNvPr>
          <p:cNvSpPr/>
          <p:nvPr/>
        </p:nvSpPr>
        <p:spPr>
          <a:xfrm rot="18375003">
            <a:off x="6094756" y="2651744"/>
            <a:ext cx="212159" cy="877136"/>
          </a:xfrm>
          <a:prstGeom prst="upDown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Arrow: Up-Down 22">
            <a:extLst>
              <a:ext uri="{FF2B5EF4-FFF2-40B4-BE49-F238E27FC236}">
                <a16:creationId xmlns:a16="http://schemas.microsoft.com/office/drawing/2014/main" id="{EDC79560-90EE-444B-9E30-56FAC11EEFEF}"/>
              </a:ext>
            </a:extLst>
          </p:cNvPr>
          <p:cNvSpPr/>
          <p:nvPr/>
        </p:nvSpPr>
        <p:spPr>
          <a:xfrm rot="19667380">
            <a:off x="7729464" y="4619564"/>
            <a:ext cx="192647" cy="1457638"/>
          </a:xfrm>
          <a:prstGeom prst="upDown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Arrow: Up-Down 23">
            <a:extLst>
              <a:ext uri="{FF2B5EF4-FFF2-40B4-BE49-F238E27FC236}">
                <a16:creationId xmlns:a16="http://schemas.microsoft.com/office/drawing/2014/main" id="{A9C5139D-9E4F-4112-9D1A-2BCFA1DF922C}"/>
              </a:ext>
            </a:extLst>
          </p:cNvPr>
          <p:cNvSpPr/>
          <p:nvPr/>
        </p:nvSpPr>
        <p:spPr>
          <a:xfrm rot="1929803">
            <a:off x="6546647" y="4623337"/>
            <a:ext cx="192647" cy="1457638"/>
          </a:xfrm>
          <a:prstGeom prst="upDown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C7941445-6C4B-4CD3-B81D-B86495A49033}"/>
              </a:ext>
            </a:extLst>
          </p:cNvPr>
          <p:cNvSpPr txBox="1"/>
          <p:nvPr/>
        </p:nvSpPr>
        <p:spPr>
          <a:xfrm>
            <a:off x="363983" y="5924857"/>
            <a:ext cx="4340364" cy="830997"/>
          </a:xfrm>
          <a:prstGeom prst="rect">
            <a:avLst/>
          </a:prstGeom>
          <a:noFill/>
          <a:ln w="57150">
            <a:solidFill>
              <a:srgbClr val="00B0F0"/>
            </a:solidFill>
          </a:ln>
        </p:spPr>
        <p:txBody>
          <a:bodyPr wrap="square" rtlCol="0">
            <a:spAutoFit/>
          </a:bodyPr>
          <a:lstStyle/>
          <a:p>
            <a:pPr algn="ctr"/>
            <a:r>
              <a:rPr lang="en-US" sz="2400" b="1" dirty="0"/>
              <a:t>Within this context, what is the role of the Community Council?</a:t>
            </a:r>
          </a:p>
        </p:txBody>
      </p:sp>
      <p:sp>
        <p:nvSpPr>
          <p:cNvPr id="2" name="Rectangle: Rounded Corners 1">
            <a:extLst>
              <a:ext uri="{FF2B5EF4-FFF2-40B4-BE49-F238E27FC236}">
                <a16:creationId xmlns:a16="http://schemas.microsoft.com/office/drawing/2014/main" id="{383DAFFB-9902-43B4-B04B-7ECFBEB178C0}"/>
              </a:ext>
            </a:extLst>
          </p:cNvPr>
          <p:cNvSpPr/>
          <p:nvPr/>
        </p:nvSpPr>
        <p:spPr>
          <a:xfrm>
            <a:off x="886239" y="1013916"/>
            <a:ext cx="4299848" cy="387768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In communication with Local Utilities and Districts, the VMCC is able to understand how services are provided to Vashon-Maury Island residents.</a:t>
            </a:r>
          </a:p>
          <a:p>
            <a:pPr algn="ctr"/>
            <a:endParaRPr lang="en-US" dirty="0">
              <a:solidFill>
                <a:schemeClr val="tx1"/>
              </a:solidFill>
            </a:endParaRPr>
          </a:p>
          <a:p>
            <a:pPr algn="ctr"/>
            <a:r>
              <a:rPr lang="en-US" dirty="0">
                <a:solidFill>
                  <a:schemeClr val="tx1"/>
                </a:solidFill>
              </a:rPr>
              <a:t>Applying an equity lens, the VMCC should develop an understanding of which “sectors” are served by the Local Utilities and Districts and seek to understand where these sectors are underserved by the Local Utilities and Districts.</a:t>
            </a:r>
          </a:p>
        </p:txBody>
      </p:sp>
      <p:sp>
        <p:nvSpPr>
          <p:cNvPr id="3" name="Oval 2">
            <a:extLst>
              <a:ext uri="{FF2B5EF4-FFF2-40B4-BE49-F238E27FC236}">
                <a16:creationId xmlns:a16="http://schemas.microsoft.com/office/drawing/2014/main" id="{A244F356-AA40-4CE7-999E-113D9A7A7150}"/>
              </a:ext>
            </a:extLst>
          </p:cNvPr>
          <p:cNvSpPr/>
          <p:nvPr/>
        </p:nvSpPr>
        <p:spPr>
          <a:xfrm>
            <a:off x="7844448" y="3676161"/>
            <a:ext cx="812910" cy="793241"/>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244892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9D4F0AA7-F86F-4E36-9728-2E8DDBB8169A}"/>
              </a:ext>
            </a:extLst>
          </p:cNvPr>
          <p:cNvSpPr/>
          <p:nvPr/>
        </p:nvSpPr>
        <p:spPr>
          <a:xfrm>
            <a:off x="390617" y="213065"/>
            <a:ext cx="10955045" cy="561068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t>      </a:t>
            </a:r>
            <a:r>
              <a:rPr lang="en-US" sz="2400" b="1" u="sng" dirty="0"/>
              <a:t>King County Services and Budgets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5" name="Rectangle: Rounded Corners 4">
            <a:extLst>
              <a:ext uri="{FF2B5EF4-FFF2-40B4-BE49-F238E27FC236}">
                <a16:creationId xmlns:a16="http://schemas.microsoft.com/office/drawing/2014/main" id="{D7DA8B3E-E6C0-47FB-A0D6-766B10385576}"/>
              </a:ext>
            </a:extLst>
          </p:cNvPr>
          <p:cNvSpPr/>
          <p:nvPr/>
        </p:nvSpPr>
        <p:spPr>
          <a:xfrm>
            <a:off x="3586579" y="825623"/>
            <a:ext cx="7208667" cy="4731797"/>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a:solidFill>
                  <a:schemeClr val="tx1"/>
                </a:solidFill>
              </a:rPr>
              <a:t>   </a:t>
            </a:r>
            <a:r>
              <a:rPr lang="en-US" sz="2000" b="1" u="sng" dirty="0">
                <a:solidFill>
                  <a:schemeClr val="tx1"/>
                </a:solidFill>
              </a:rPr>
              <a:t>Vashon Island Community</a:t>
            </a:r>
          </a:p>
          <a:p>
            <a:endParaRPr lang="en-US" sz="2000" b="1" dirty="0">
              <a:solidFill>
                <a:schemeClr val="tx1"/>
              </a:solidFill>
            </a:endParaRPr>
          </a:p>
          <a:p>
            <a:endParaRPr lang="en-US" sz="2000" b="1" dirty="0">
              <a:solidFill>
                <a:schemeClr val="tx1"/>
              </a:solidFill>
            </a:endParaRPr>
          </a:p>
          <a:p>
            <a:endParaRPr lang="en-US" sz="2000" b="1" dirty="0">
              <a:solidFill>
                <a:schemeClr val="tx1"/>
              </a:solidFill>
            </a:endParaRPr>
          </a:p>
          <a:p>
            <a:endParaRPr lang="en-US" sz="2000"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p:txBody>
      </p:sp>
      <p:sp>
        <p:nvSpPr>
          <p:cNvPr id="6" name="TextBox 5">
            <a:extLst>
              <a:ext uri="{FF2B5EF4-FFF2-40B4-BE49-F238E27FC236}">
                <a16:creationId xmlns:a16="http://schemas.microsoft.com/office/drawing/2014/main" id="{435D0061-270C-4270-828F-F5EDB5636DD7}"/>
              </a:ext>
            </a:extLst>
          </p:cNvPr>
          <p:cNvSpPr txBox="1"/>
          <p:nvPr/>
        </p:nvSpPr>
        <p:spPr>
          <a:xfrm>
            <a:off x="706590" y="871718"/>
            <a:ext cx="2556769" cy="4524315"/>
          </a:xfrm>
          <a:prstGeom prst="rect">
            <a:avLst/>
          </a:prstGeom>
          <a:noFill/>
        </p:spPr>
        <p:txBody>
          <a:bodyPr wrap="square" rtlCol="0">
            <a:spAutoFit/>
          </a:bodyPr>
          <a:lstStyle/>
          <a:p>
            <a:r>
              <a:rPr lang="en-US" dirty="0">
                <a:solidFill>
                  <a:schemeClr val="bg1"/>
                </a:solidFill>
                <a:latin typeface="Calibri" panose="020F0502020204030204" pitchFamily="34" charset="0"/>
                <a:cs typeface="Times New Roman" panose="02020603050405020304" pitchFamily="18" charset="0"/>
              </a:rPr>
              <a:t>D</a:t>
            </a:r>
            <a:r>
              <a:rPr lang="en-US" dirty="0">
                <a:solidFill>
                  <a:schemeClr val="bg1"/>
                </a:solidFill>
                <a:effectLst/>
              </a:rPr>
              <a:t>eterminants of equity : </a:t>
            </a:r>
          </a:p>
          <a:p>
            <a:pPr marL="285750" indent="-285750">
              <a:buFontTx/>
              <a:buChar char="-"/>
            </a:pPr>
            <a:r>
              <a:rPr lang="en-US" dirty="0">
                <a:solidFill>
                  <a:schemeClr val="bg1"/>
                </a:solidFill>
                <a:effectLst/>
              </a:rPr>
              <a:t>child and youth development, </a:t>
            </a:r>
          </a:p>
          <a:p>
            <a:pPr marL="285750" indent="-285750">
              <a:buFontTx/>
              <a:buChar char="-"/>
            </a:pPr>
            <a:r>
              <a:rPr lang="en-US" dirty="0">
                <a:solidFill>
                  <a:schemeClr val="bg1"/>
                </a:solidFill>
                <a:effectLst/>
              </a:rPr>
              <a:t>economic development and jobs, </a:t>
            </a:r>
          </a:p>
          <a:p>
            <a:pPr marL="285750" indent="-285750">
              <a:buFontTx/>
              <a:buChar char="-"/>
            </a:pPr>
            <a:r>
              <a:rPr lang="en-US" dirty="0">
                <a:solidFill>
                  <a:schemeClr val="bg1"/>
                </a:solidFill>
                <a:effectLst/>
              </a:rPr>
              <a:t>environment and climate, </a:t>
            </a:r>
          </a:p>
          <a:p>
            <a:pPr marL="285750" indent="-285750">
              <a:buFontTx/>
              <a:buChar char="-"/>
            </a:pPr>
            <a:r>
              <a:rPr lang="en-US" dirty="0">
                <a:solidFill>
                  <a:schemeClr val="bg1"/>
                </a:solidFill>
                <a:effectLst/>
              </a:rPr>
              <a:t>health and human services,</a:t>
            </a:r>
          </a:p>
          <a:p>
            <a:pPr marL="285750" indent="-285750">
              <a:buFontTx/>
              <a:buChar char="-"/>
            </a:pPr>
            <a:r>
              <a:rPr lang="en-US" dirty="0">
                <a:solidFill>
                  <a:schemeClr val="bg1"/>
                </a:solidFill>
                <a:effectLst/>
              </a:rPr>
              <a:t>housing, </a:t>
            </a:r>
          </a:p>
          <a:p>
            <a:pPr marL="285750" indent="-285750">
              <a:buFontTx/>
              <a:buChar char="-"/>
            </a:pPr>
            <a:r>
              <a:rPr lang="en-US" dirty="0">
                <a:solidFill>
                  <a:schemeClr val="bg1"/>
                </a:solidFill>
                <a:effectLst/>
              </a:rPr>
              <a:t>information and technology, </a:t>
            </a:r>
          </a:p>
          <a:p>
            <a:pPr marL="285750" indent="-285750">
              <a:buFontTx/>
              <a:buChar char="-"/>
            </a:pPr>
            <a:r>
              <a:rPr lang="en-US" dirty="0">
                <a:solidFill>
                  <a:schemeClr val="bg1"/>
                </a:solidFill>
                <a:effectLst/>
              </a:rPr>
              <a:t>justice system, and </a:t>
            </a:r>
          </a:p>
          <a:p>
            <a:pPr marL="285750" indent="-285750">
              <a:buFontTx/>
              <a:buChar char="-"/>
            </a:pPr>
            <a:r>
              <a:rPr lang="en-US" dirty="0">
                <a:solidFill>
                  <a:schemeClr val="bg1"/>
                </a:solidFill>
                <a:effectLst/>
              </a:rPr>
              <a:t>transportation and mobility.</a:t>
            </a:r>
            <a:endParaRPr lang="en-US" dirty="0">
              <a:solidFill>
                <a:schemeClr val="bg1"/>
              </a:solidFill>
            </a:endParaRPr>
          </a:p>
        </p:txBody>
      </p:sp>
      <p:sp>
        <p:nvSpPr>
          <p:cNvPr id="8" name="TextBox 7">
            <a:extLst>
              <a:ext uri="{FF2B5EF4-FFF2-40B4-BE49-F238E27FC236}">
                <a16:creationId xmlns:a16="http://schemas.microsoft.com/office/drawing/2014/main" id="{7C134C92-EC73-4CEC-8263-DE43D84FCED6}"/>
              </a:ext>
            </a:extLst>
          </p:cNvPr>
          <p:cNvSpPr txBox="1"/>
          <p:nvPr/>
        </p:nvSpPr>
        <p:spPr>
          <a:xfrm flipH="1">
            <a:off x="3851280" y="1497495"/>
            <a:ext cx="1919205" cy="1754326"/>
          </a:xfrm>
          <a:prstGeom prst="rect">
            <a:avLst/>
          </a:prstGeom>
          <a:solidFill>
            <a:schemeClr val="accent1"/>
          </a:solidFill>
          <a:ln w="28575">
            <a:solidFill>
              <a:schemeClr val="tx1"/>
            </a:solidFill>
          </a:ln>
        </p:spPr>
        <p:txBody>
          <a:bodyPr wrap="square" rtlCol="0">
            <a:spAutoFit/>
          </a:bodyPr>
          <a:lstStyle/>
          <a:p>
            <a:r>
              <a:rPr lang="en-US" dirty="0">
                <a:solidFill>
                  <a:schemeClr val="bg1"/>
                </a:solidFill>
              </a:rPr>
              <a:t>Local King County Service Providers:</a:t>
            </a:r>
          </a:p>
          <a:p>
            <a:pPr marL="285750" indent="-285750">
              <a:buFontTx/>
              <a:buChar char="-"/>
            </a:pPr>
            <a:r>
              <a:rPr lang="en-US" dirty="0">
                <a:solidFill>
                  <a:schemeClr val="bg1"/>
                </a:solidFill>
              </a:rPr>
              <a:t>Sheriff</a:t>
            </a:r>
          </a:p>
          <a:p>
            <a:pPr marL="285750" indent="-285750">
              <a:buFontTx/>
              <a:buChar char="-"/>
            </a:pPr>
            <a:r>
              <a:rPr lang="en-US" dirty="0">
                <a:solidFill>
                  <a:schemeClr val="bg1"/>
                </a:solidFill>
              </a:rPr>
              <a:t>Fire</a:t>
            </a:r>
          </a:p>
          <a:p>
            <a:pPr marL="285750" indent="-285750">
              <a:buFontTx/>
              <a:buChar char="-"/>
            </a:pPr>
            <a:r>
              <a:rPr lang="en-US" dirty="0">
                <a:solidFill>
                  <a:schemeClr val="bg1"/>
                </a:solidFill>
              </a:rPr>
              <a:t>Parks</a:t>
            </a:r>
          </a:p>
          <a:p>
            <a:pPr marL="285750" indent="-285750">
              <a:buFontTx/>
              <a:buChar char="-"/>
            </a:pPr>
            <a:r>
              <a:rPr lang="en-US" dirty="0">
                <a:solidFill>
                  <a:schemeClr val="bg1"/>
                </a:solidFill>
              </a:rPr>
              <a:t>Outreach</a:t>
            </a:r>
          </a:p>
        </p:txBody>
      </p:sp>
      <p:sp>
        <p:nvSpPr>
          <p:cNvPr id="9" name="TextBox 8">
            <a:extLst>
              <a:ext uri="{FF2B5EF4-FFF2-40B4-BE49-F238E27FC236}">
                <a16:creationId xmlns:a16="http://schemas.microsoft.com/office/drawing/2014/main" id="{C82209CD-43E5-47F4-B0C2-607155C3FB36}"/>
              </a:ext>
            </a:extLst>
          </p:cNvPr>
          <p:cNvSpPr txBox="1"/>
          <p:nvPr/>
        </p:nvSpPr>
        <p:spPr>
          <a:xfrm>
            <a:off x="6494830" y="3425081"/>
            <a:ext cx="1420427" cy="1200329"/>
          </a:xfrm>
          <a:prstGeom prst="rect">
            <a:avLst/>
          </a:prstGeom>
          <a:solidFill>
            <a:schemeClr val="accent2"/>
          </a:solidFill>
          <a:ln w="28575">
            <a:solidFill>
              <a:schemeClr val="tx1"/>
            </a:solidFill>
          </a:ln>
        </p:spPr>
        <p:txBody>
          <a:bodyPr wrap="square" rtlCol="0">
            <a:spAutoFit/>
          </a:bodyPr>
          <a:lstStyle/>
          <a:p>
            <a:pPr algn="ctr"/>
            <a:r>
              <a:rPr lang="en-US" dirty="0"/>
              <a:t>Vashon-Maury Island Community Council</a:t>
            </a:r>
          </a:p>
        </p:txBody>
      </p:sp>
      <p:sp>
        <p:nvSpPr>
          <p:cNvPr id="10" name="TextBox 9">
            <a:extLst>
              <a:ext uri="{FF2B5EF4-FFF2-40B4-BE49-F238E27FC236}">
                <a16:creationId xmlns:a16="http://schemas.microsoft.com/office/drawing/2014/main" id="{8B9BAC19-F8A7-405D-89B2-756553A919BC}"/>
              </a:ext>
            </a:extLst>
          </p:cNvPr>
          <p:cNvSpPr txBox="1"/>
          <p:nvPr/>
        </p:nvSpPr>
        <p:spPr>
          <a:xfrm>
            <a:off x="6482510" y="1575787"/>
            <a:ext cx="1436371" cy="923330"/>
          </a:xfrm>
          <a:prstGeom prst="rect">
            <a:avLst/>
          </a:prstGeom>
          <a:solidFill>
            <a:schemeClr val="accent4">
              <a:lumMod val="40000"/>
              <a:lumOff val="60000"/>
            </a:schemeClr>
          </a:solidFill>
          <a:ln w="28575">
            <a:solidFill>
              <a:schemeClr val="tx1"/>
            </a:solidFill>
          </a:ln>
        </p:spPr>
        <p:txBody>
          <a:bodyPr wrap="square" rtlCol="0">
            <a:spAutoFit/>
          </a:bodyPr>
          <a:lstStyle/>
          <a:p>
            <a:pPr algn="ctr"/>
            <a:r>
              <a:rPr lang="en-US" dirty="0"/>
              <a:t>Vashon-Maury Island “sectors”</a:t>
            </a:r>
          </a:p>
        </p:txBody>
      </p:sp>
      <p:sp>
        <p:nvSpPr>
          <p:cNvPr id="11" name="TextBox 10">
            <a:extLst>
              <a:ext uri="{FF2B5EF4-FFF2-40B4-BE49-F238E27FC236}">
                <a16:creationId xmlns:a16="http://schemas.microsoft.com/office/drawing/2014/main" id="{9E5FF256-61C5-4248-AB5D-ED61949DE27C}"/>
              </a:ext>
            </a:extLst>
          </p:cNvPr>
          <p:cNvSpPr txBox="1"/>
          <p:nvPr/>
        </p:nvSpPr>
        <p:spPr>
          <a:xfrm>
            <a:off x="8639602" y="1497495"/>
            <a:ext cx="1731144" cy="1477328"/>
          </a:xfrm>
          <a:prstGeom prst="rect">
            <a:avLst/>
          </a:prstGeom>
          <a:solidFill>
            <a:schemeClr val="accent4">
              <a:lumMod val="40000"/>
              <a:lumOff val="60000"/>
            </a:schemeClr>
          </a:solidFill>
          <a:ln w="28575">
            <a:solidFill>
              <a:schemeClr val="tx1"/>
            </a:solidFill>
          </a:ln>
        </p:spPr>
        <p:txBody>
          <a:bodyPr wrap="square" rtlCol="0">
            <a:spAutoFit/>
          </a:bodyPr>
          <a:lstStyle>
            <a:defPPr>
              <a:defRPr lang="en-US"/>
            </a:defPPr>
            <a:lvl1pPr algn="ctr"/>
          </a:lstStyle>
          <a:p>
            <a:r>
              <a:rPr lang="en-US" dirty="0"/>
              <a:t>Non-Government Organizations  (clubs, groups, </a:t>
            </a:r>
            <a:r>
              <a:rPr lang="en-US" dirty="0" err="1"/>
              <a:t>etc</a:t>
            </a:r>
            <a:r>
              <a:rPr lang="en-US" dirty="0"/>
              <a:t>) (NGOs)</a:t>
            </a:r>
          </a:p>
        </p:txBody>
      </p:sp>
      <p:sp>
        <p:nvSpPr>
          <p:cNvPr id="13" name="TextBox 12">
            <a:extLst>
              <a:ext uri="{FF2B5EF4-FFF2-40B4-BE49-F238E27FC236}">
                <a16:creationId xmlns:a16="http://schemas.microsoft.com/office/drawing/2014/main" id="{F217D71E-04A8-499F-8AB8-380B0F2B0636}"/>
              </a:ext>
            </a:extLst>
          </p:cNvPr>
          <p:cNvSpPr txBox="1"/>
          <p:nvPr/>
        </p:nvSpPr>
        <p:spPr>
          <a:xfrm flipH="1">
            <a:off x="3851280" y="3886746"/>
            <a:ext cx="1919205" cy="923330"/>
          </a:xfrm>
          <a:prstGeom prst="rect">
            <a:avLst/>
          </a:prstGeom>
          <a:solidFill>
            <a:srgbClr val="92D050"/>
          </a:solidFill>
          <a:ln w="28575">
            <a:solidFill>
              <a:schemeClr val="tx1"/>
            </a:solidFill>
          </a:ln>
        </p:spPr>
        <p:txBody>
          <a:bodyPr wrap="square" rtlCol="0">
            <a:spAutoFit/>
          </a:bodyPr>
          <a:lstStyle/>
          <a:p>
            <a:r>
              <a:rPr lang="en-US" dirty="0"/>
              <a:t>Local State Service Providers:</a:t>
            </a:r>
          </a:p>
          <a:p>
            <a:pPr marL="285750" indent="-285750">
              <a:buFontTx/>
              <a:buChar char="-"/>
            </a:pPr>
            <a:r>
              <a:rPr lang="en-US" dirty="0"/>
              <a:t>School District</a:t>
            </a:r>
          </a:p>
        </p:txBody>
      </p:sp>
      <p:sp>
        <p:nvSpPr>
          <p:cNvPr id="15" name="Rectangle: Rounded Corners 14">
            <a:extLst>
              <a:ext uri="{FF2B5EF4-FFF2-40B4-BE49-F238E27FC236}">
                <a16:creationId xmlns:a16="http://schemas.microsoft.com/office/drawing/2014/main" id="{81CC29C1-3C03-46A8-8C20-89D3A516A9C5}"/>
              </a:ext>
            </a:extLst>
          </p:cNvPr>
          <p:cNvSpPr/>
          <p:nvPr/>
        </p:nvSpPr>
        <p:spPr>
          <a:xfrm>
            <a:off x="4960985" y="6019058"/>
            <a:ext cx="2244720" cy="628747"/>
          </a:xfrm>
          <a:prstGeom prst="roundRect">
            <a:avLst/>
          </a:prstGeom>
          <a:solidFill>
            <a:srgbClr val="92D050"/>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State Representatives</a:t>
            </a:r>
          </a:p>
        </p:txBody>
      </p:sp>
      <p:sp>
        <p:nvSpPr>
          <p:cNvPr id="16" name="Rectangle: Rounded Corners 15">
            <a:extLst>
              <a:ext uri="{FF2B5EF4-FFF2-40B4-BE49-F238E27FC236}">
                <a16:creationId xmlns:a16="http://schemas.microsoft.com/office/drawing/2014/main" id="{E4582BA4-8323-45AE-83B9-C7AB2D17FCCF}"/>
              </a:ext>
            </a:extLst>
          </p:cNvPr>
          <p:cNvSpPr/>
          <p:nvPr/>
        </p:nvSpPr>
        <p:spPr>
          <a:xfrm>
            <a:off x="7435709" y="6019059"/>
            <a:ext cx="2244720" cy="625875"/>
          </a:xfrm>
          <a:prstGeom prst="roundRect">
            <a:avLst/>
          </a:prstGeom>
          <a:solidFill>
            <a:schemeClr val="accent5">
              <a:lumMod val="60000"/>
              <a:lumOff val="4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Congressional Representatives</a:t>
            </a:r>
          </a:p>
        </p:txBody>
      </p:sp>
      <p:sp>
        <p:nvSpPr>
          <p:cNvPr id="17" name="TextBox 16">
            <a:extLst>
              <a:ext uri="{FF2B5EF4-FFF2-40B4-BE49-F238E27FC236}">
                <a16:creationId xmlns:a16="http://schemas.microsoft.com/office/drawing/2014/main" id="{7BD1C221-85EE-4FBA-B431-BB842C7A63E1}"/>
              </a:ext>
            </a:extLst>
          </p:cNvPr>
          <p:cNvSpPr txBox="1"/>
          <p:nvPr/>
        </p:nvSpPr>
        <p:spPr>
          <a:xfrm>
            <a:off x="8639602" y="3250459"/>
            <a:ext cx="1731144" cy="2031325"/>
          </a:xfrm>
          <a:prstGeom prst="rect">
            <a:avLst/>
          </a:prstGeom>
          <a:solidFill>
            <a:schemeClr val="accent4">
              <a:lumMod val="40000"/>
              <a:lumOff val="60000"/>
            </a:schemeClr>
          </a:solidFill>
          <a:ln w="28575">
            <a:solidFill>
              <a:schemeClr val="tx1"/>
            </a:solidFill>
          </a:ln>
        </p:spPr>
        <p:txBody>
          <a:bodyPr wrap="square" rtlCol="0">
            <a:spAutoFit/>
          </a:bodyPr>
          <a:lstStyle>
            <a:defPPr>
              <a:defRPr lang="en-US"/>
            </a:defPPr>
            <a:lvl1pPr algn="ctr"/>
          </a:lstStyle>
          <a:p>
            <a:pPr algn="l"/>
            <a:r>
              <a:rPr lang="en-US" dirty="0"/>
              <a:t>Local Utilities and Districts:</a:t>
            </a:r>
          </a:p>
          <a:p>
            <a:pPr marL="285750" indent="-285750" algn="l">
              <a:buFontTx/>
              <a:buChar char="-"/>
            </a:pPr>
            <a:r>
              <a:rPr lang="en-US" dirty="0"/>
              <a:t>Water</a:t>
            </a:r>
          </a:p>
          <a:p>
            <a:pPr marL="285750" indent="-285750" algn="l">
              <a:buFontTx/>
              <a:buChar char="-"/>
            </a:pPr>
            <a:r>
              <a:rPr lang="en-US" dirty="0"/>
              <a:t>Sewer</a:t>
            </a:r>
          </a:p>
          <a:p>
            <a:pPr marL="285750" indent="-285750" algn="l">
              <a:buFontTx/>
              <a:buChar char="-"/>
            </a:pPr>
            <a:r>
              <a:rPr lang="en-US" dirty="0"/>
              <a:t>Cemetery</a:t>
            </a:r>
          </a:p>
          <a:p>
            <a:pPr marL="285750" indent="-285750" algn="l">
              <a:buFontTx/>
              <a:buChar char="-"/>
            </a:pPr>
            <a:r>
              <a:rPr lang="en-US" dirty="0"/>
              <a:t>Airport</a:t>
            </a:r>
          </a:p>
          <a:p>
            <a:pPr marL="285750" indent="-285750" algn="l">
              <a:buFontTx/>
              <a:buChar char="-"/>
            </a:pPr>
            <a:r>
              <a:rPr lang="en-US" dirty="0"/>
              <a:t>Healthcare</a:t>
            </a:r>
          </a:p>
        </p:txBody>
      </p:sp>
      <p:sp>
        <p:nvSpPr>
          <p:cNvPr id="18" name="Arrow: Up-Down 17">
            <a:extLst>
              <a:ext uri="{FF2B5EF4-FFF2-40B4-BE49-F238E27FC236}">
                <a16:creationId xmlns:a16="http://schemas.microsoft.com/office/drawing/2014/main" id="{B8F645D4-4ECA-4C61-AC02-E794276A3239}"/>
              </a:ext>
            </a:extLst>
          </p:cNvPr>
          <p:cNvSpPr/>
          <p:nvPr/>
        </p:nvSpPr>
        <p:spPr>
          <a:xfrm>
            <a:off x="7067530" y="2547945"/>
            <a:ext cx="212159" cy="877136"/>
          </a:xfrm>
          <a:prstGeom prst="upDown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Arrow: Up-Down 18">
            <a:extLst>
              <a:ext uri="{FF2B5EF4-FFF2-40B4-BE49-F238E27FC236}">
                <a16:creationId xmlns:a16="http://schemas.microsoft.com/office/drawing/2014/main" id="{8324A138-09C7-4D54-A063-B76C027A993C}"/>
              </a:ext>
            </a:extLst>
          </p:cNvPr>
          <p:cNvSpPr/>
          <p:nvPr/>
        </p:nvSpPr>
        <p:spPr>
          <a:xfrm rot="2599827">
            <a:off x="8175168" y="2673107"/>
            <a:ext cx="212159" cy="877136"/>
          </a:xfrm>
          <a:prstGeom prst="upDown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Arrow: Up-Down 19">
            <a:extLst>
              <a:ext uri="{FF2B5EF4-FFF2-40B4-BE49-F238E27FC236}">
                <a16:creationId xmlns:a16="http://schemas.microsoft.com/office/drawing/2014/main" id="{F1E7F508-C68B-42DB-8F95-0D9830341B95}"/>
              </a:ext>
            </a:extLst>
          </p:cNvPr>
          <p:cNvSpPr/>
          <p:nvPr/>
        </p:nvSpPr>
        <p:spPr>
          <a:xfrm rot="5400000">
            <a:off x="8178949" y="3745665"/>
            <a:ext cx="191341" cy="637565"/>
          </a:xfrm>
          <a:prstGeom prst="upDown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Arrow: Up-Down 20">
            <a:extLst>
              <a:ext uri="{FF2B5EF4-FFF2-40B4-BE49-F238E27FC236}">
                <a16:creationId xmlns:a16="http://schemas.microsoft.com/office/drawing/2014/main" id="{BA350442-1C14-45E9-AD4C-A0847D2BC910}"/>
              </a:ext>
            </a:extLst>
          </p:cNvPr>
          <p:cNvSpPr/>
          <p:nvPr/>
        </p:nvSpPr>
        <p:spPr>
          <a:xfrm rot="5400000">
            <a:off x="6044868" y="3933958"/>
            <a:ext cx="191341" cy="637565"/>
          </a:xfrm>
          <a:prstGeom prst="upDown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Up-Down 21">
            <a:extLst>
              <a:ext uri="{FF2B5EF4-FFF2-40B4-BE49-F238E27FC236}">
                <a16:creationId xmlns:a16="http://schemas.microsoft.com/office/drawing/2014/main" id="{C0296023-41C2-4A3F-B6DF-0E1505FB3BF5}"/>
              </a:ext>
            </a:extLst>
          </p:cNvPr>
          <p:cNvSpPr/>
          <p:nvPr/>
        </p:nvSpPr>
        <p:spPr>
          <a:xfrm rot="18375003">
            <a:off x="6094756" y="2651744"/>
            <a:ext cx="212159" cy="877136"/>
          </a:xfrm>
          <a:prstGeom prst="upDown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Arrow: Up-Down 22">
            <a:extLst>
              <a:ext uri="{FF2B5EF4-FFF2-40B4-BE49-F238E27FC236}">
                <a16:creationId xmlns:a16="http://schemas.microsoft.com/office/drawing/2014/main" id="{EDC79560-90EE-444B-9E30-56FAC11EEFEF}"/>
              </a:ext>
            </a:extLst>
          </p:cNvPr>
          <p:cNvSpPr/>
          <p:nvPr/>
        </p:nvSpPr>
        <p:spPr>
          <a:xfrm rot="19667380">
            <a:off x="7729464" y="4619564"/>
            <a:ext cx="192647" cy="1457638"/>
          </a:xfrm>
          <a:prstGeom prst="upDown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Arrow: Up-Down 23">
            <a:extLst>
              <a:ext uri="{FF2B5EF4-FFF2-40B4-BE49-F238E27FC236}">
                <a16:creationId xmlns:a16="http://schemas.microsoft.com/office/drawing/2014/main" id="{A9C5139D-9E4F-4112-9D1A-2BCFA1DF922C}"/>
              </a:ext>
            </a:extLst>
          </p:cNvPr>
          <p:cNvSpPr/>
          <p:nvPr/>
        </p:nvSpPr>
        <p:spPr>
          <a:xfrm rot="1929803">
            <a:off x="6546647" y="4623337"/>
            <a:ext cx="192647" cy="1457638"/>
          </a:xfrm>
          <a:prstGeom prst="upDown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C7941445-6C4B-4CD3-B81D-B86495A49033}"/>
              </a:ext>
            </a:extLst>
          </p:cNvPr>
          <p:cNvSpPr txBox="1"/>
          <p:nvPr/>
        </p:nvSpPr>
        <p:spPr>
          <a:xfrm>
            <a:off x="363983" y="5924857"/>
            <a:ext cx="4340364" cy="830997"/>
          </a:xfrm>
          <a:prstGeom prst="rect">
            <a:avLst/>
          </a:prstGeom>
          <a:noFill/>
          <a:ln w="57150">
            <a:solidFill>
              <a:srgbClr val="00B0F0"/>
            </a:solidFill>
          </a:ln>
        </p:spPr>
        <p:txBody>
          <a:bodyPr wrap="square" rtlCol="0">
            <a:spAutoFit/>
          </a:bodyPr>
          <a:lstStyle/>
          <a:p>
            <a:pPr algn="ctr"/>
            <a:r>
              <a:rPr lang="en-US" sz="2400" b="1" dirty="0"/>
              <a:t>Within this context, what is the role of the Community Council?</a:t>
            </a:r>
          </a:p>
        </p:txBody>
      </p:sp>
      <p:sp>
        <p:nvSpPr>
          <p:cNvPr id="2" name="Rectangle: Rounded Corners 1">
            <a:extLst>
              <a:ext uri="{FF2B5EF4-FFF2-40B4-BE49-F238E27FC236}">
                <a16:creationId xmlns:a16="http://schemas.microsoft.com/office/drawing/2014/main" id="{383DAFFB-9902-43B4-B04B-7ECFBEB178C0}"/>
              </a:ext>
            </a:extLst>
          </p:cNvPr>
          <p:cNvSpPr/>
          <p:nvPr/>
        </p:nvSpPr>
        <p:spPr>
          <a:xfrm>
            <a:off x="886239" y="1013916"/>
            <a:ext cx="4505034" cy="454350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In communication with State and Congressional Representatives, the VMCC is able to communicate the needs of Vashon-Maury Island residents and understand new legislation being proposed which would affect Island residents and “sectors”.</a:t>
            </a:r>
          </a:p>
          <a:p>
            <a:pPr algn="ctr"/>
            <a:endParaRPr lang="en-US" dirty="0">
              <a:solidFill>
                <a:schemeClr val="tx1"/>
              </a:solidFill>
            </a:endParaRPr>
          </a:p>
          <a:p>
            <a:pPr algn="ctr"/>
            <a:r>
              <a:rPr lang="en-US" dirty="0">
                <a:solidFill>
                  <a:schemeClr val="tx1"/>
                </a:solidFill>
              </a:rPr>
              <a:t>Applying an equity lens, the VMCC should develop an understanding of how Vashon-Maury Island “sectors” could be better served by changes in State and Congressional legislation and understand the impact of new legislation on Vashon-Maury Island “sectors”.</a:t>
            </a:r>
          </a:p>
        </p:txBody>
      </p:sp>
      <p:sp>
        <p:nvSpPr>
          <p:cNvPr id="3" name="Oval 2">
            <a:extLst>
              <a:ext uri="{FF2B5EF4-FFF2-40B4-BE49-F238E27FC236}">
                <a16:creationId xmlns:a16="http://schemas.microsoft.com/office/drawing/2014/main" id="{A244F356-AA40-4CE7-999E-113D9A7A7150}"/>
              </a:ext>
            </a:extLst>
          </p:cNvPr>
          <p:cNvSpPr/>
          <p:nvPr/>
        </p:nvSpPr>
        <p:spPr>
          <a:xfrm rot="19681791">
            <a:off x="7466301" y="4567937"/>
            <a:ext cx="698264" cy="1573610"/>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E7964A34-EC32-40B6-851F-3CF0C2164D73}"/>
              </a:ext>
            </a:extLst>
          </p:cNvPr>
          <p:cNvSpPr/>
          <p:nvPr/>
        </p:nvSpPr>
        <p:spPr>
          <a:xfrm rot="1981119">
            <a:off x="6295930" y="4560535"/>
            <a:ext cx="698264" cy="1573610"/>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387519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9D4F0AA7-F86F-4E36-9728-2E8DDBB8169A}"/>
              </a:ext>
            </a:extLst>
          </p:cNvPr>
          <p:cNvSpPr/>
          <p:nvPr/>
        </p:nvSpPr>
        <p:spPr>
          <a:xfrm>
            <a:off x="390617" y="213065"/>
            <a:ext cx="10955045" cy="561068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t>      </a:t>
            </a:r>
            <a:r>
              <a:rPr lang="en-US" sz="2400" b="1" u="sng" dirty="0"/>
              <a:t>King County Services and Budgets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5" name="Rectangle: Rounded Corners 4">
            <a:extLst>
              <a:ext uri="{FF2B5EF4-FFF2-40B4-BE49-F238E27FC236}">
                <a16:creationId xmlns:a16="http://schemas.microsoft.com/office/drawing/2014/main" id="{D7DA8B3E-E6C0-47FB-A0D6-766B10385576}"/>
              </a:ext>
            </a:extLst>
          </p:cNvPr>
          <p:cNvSpPr/>
          <p:nvPr/>
        </p:nvSpPr>
        <p:spPr>
          <a:xfrm>
            <a:off x="3586579" y="825623"/>
            <a:ext cx="7208667" cy="4731797"/>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a:solidFill>
                  <a:schemeClr val="tx1"/>
                </a:solidFill>
              </a:rPr>
              <a:t>   </a:t>
            </a:r>
            <a:r>
              <a:rPr lang="en-US" sz="2000" b="1" u="sng" dirty="0">
                <a:solidFill>
                  <a:schemeClr val="tx1"/>
                </a:solidFill>
              </a:rPr>
              <a:t>Vashon Island Community</a:t>
            </a:r>
          </a:p>
          <a:p>
            <a:endParaRPr lang="en-US" sz="2000" b="1" dirty="0">
              <a:solidFill>
                <a:schemeClr val="tx1"/>
              </a:solidFill>
            </a:endParaRPr>
          </a:p>
          <a:p>
            <a:endParaRPr lang="en-US" sz="2000" b="1" dirty="0">
              <a:solidFill>
                <a:schemeClr val="tx1"/>
              </a:solidFill>
            </a:endParaRPr>
          </a:p>
          <a:p>
            <a:endParaRPr lang="en-US" sz="2000" b="1" dirty="0">
              <a:solidFill>
                <a:schemeClr val="tx1"/>
              </a:solidFill>
            </a:endParaRPr>
          </a:p>
          <a:p>
            <a:endParaRPr lang="en-US" sz="2000"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p:txBody>
      </p:sp>
      <p:sp>
        <p:nvSpPr>
          <p:cNvPr id="6" name="TextBox 5">
            <a:extLst>
              <a:ext uri="{FF2B5EF4-FFF2-40B4-BE49-F238E27FC236}">
                <a16:creationId xmlns:a16="http://schemas.microsoft.com/office/drawing/2014/main" id="{435D0061-270C-4270-828F-F5EDB5636DD7}"/>
              </a:ext>
            </a:extLst>
          </p:cNvPr>
          <p:cNvSpPr txBox="1"/>
          <p:nvPr/>
        </p:nvSpPr>
        <p:spPr>
          <a:xfrm>
            <a:off x="706590" y="871718"/>
            <a:ext cx="2556769" cy="4524315"/>
          </a:xfrm>
          <a:prstGeom prst="rect">
            <a:avLst/>
          </a:prstGeom>
          <a:noFill/>
        </p:spPr>
        <p:txBody>
          <a:bodyPr wrap="square" rtlCol="0">
            <a:spAutoFit/>
          </a:bodyPr>
          <a:lstStyle/>
          <a:p>
            <a:r>
              <a:rPr lang="en-US" dirty="0">
                <a:solidFill>
                  <a:schemeClr val="bg1"/>
                </a:solidFill>
                <a:latin typeface="Calibri" panose="020F0502020204030204" pitchFamily="34" charset="0"/>
                <a:cs typeface="Times New Roman" panose="02020603050405020304" pitchFamily="18" charset="0"/>
              </a:rPr>
              <a:t>D</a:t>
            </a:r>
            <a:r>
              <a:rPr lang="en-US" dirty="0">
                <a:solidFill>
                  <a:schemeClr val="bg1"/>
                </a:solidFill>
                <a:effectLst/>
              </a:rPr>
              <a:t>eterminants of equity : </a:t>
            </a:r>
          </a:p>
          <a:p>
            <a:pPr marL="285750" indent="-285750">
              <a:buFontTx/>
              <a:buChar char="-"/>
            </a:pPr>
            <a:r>
              <a:rPr lang="en-US" dirty="0">
                <a:solidFill>
                  <a:schemeClr val="bg1"/>
                </a:solidFill>
                <a:effectLst/>
              </a:rPr>
              <a:t>child and youth development, </a:t>
            </a:r>
          </a:p>
          <a:p>
            <a:pPr marL="285750" indent="-285750">
              <a:buFontTx/>
              <a:buChar char="-"/>
            </a:pPr>
            <a:r>
              <a:rPr lang="en-US" dirty="0">
                <a:solidFill>
                  <a:schemeClr val="bg1"/>
                </a:solidFill>
                <a:effectLst/>
              </a:rPr>
              <a:t>economic development and jobs, </a:t>
            </a:r>
          </a:p>
          <a:p>
            <a:pPr marL="285750" indent="-285750">
              <a:buFontTx/>
              <a:buChar char="-"/>
            </a:pPr>
            <a:r>
              <a:rPr lang="en-US" dirty="0">
                <a:solidFill>
                  <a:schemeClr val="bg1"/>
                </a:solidFill>
                <a:effectLst/>
              </a:rPr>
              <a:t>environment and climate, </a:t>
            </a:r>
          </a:p>
          <a:p>
            <a:pPr marL="285750" indent="-285750">
              <a:buFontTx/>
              <a:buChar char="-"/>
            </a:pPr>
            <a:r>
              <a:rPr lang="en-US" dirty="0">
                <a:solidFill>
                  <a:schemeClr val="bg1"/>
                </a:solidFill>
                <a:effectLst/>
              </a:rPr>
              <a:t>health and human services,</a:t>
            </a:r>
          </a:p>
          <a:p>
            <a:pPr marL="285750" indent="-285750">
              <a:buFontTx/>
              <a:buChar char="-"/>
            </a:pPr>
            <a:r>
              <a:rPr lang="en-US" dirty="0">
                <a:solidFill>
                  <a:schemeClr val="bg1"/>
                </a:solidFill>
                <a:effectLst/>
              </a:rPr>
              <a:t>housing, </a:t>
            </a:r>
          </a:p>
          <a:p>
            <a:pPr marL="285750" indent="-285750">
              <a:buFontTx/>
              <a:buChar char="-"/>
            </a:pPr>
            <a:r>
              <a:rPr lang="en-US" dirty="0">
                <a:solidFill>
                  <a:schemeClr val="bg1"/>
                </a:solidFill>
                <a:effectLst/>
              </a:rPr>
              <a:t>information and technology, </a:t>
            </a:r>
          </a:p>
          <a:p>
            <a:pPr marL="285750" indent="-285750">
              <a:buFontTx/>
              <a:buChar char="-"/>
            </a:pPr>
            <a:r>
              <a:rPr lang="en-US" dirty="0">
                <a:solidFill>
                  <a:schemeClr val="bg1"/>
                </a:solidFill>
                <a:effectLst/>
              </a:rPr>
              <a:t>justice system, and </a:t>
            </a:r>
          </a:p>
          <a:p>
            <a:pPr marL="285750" indent="-285750">
              <a:buFontTx/>
              <a:buChar char="-"/>
            </a:pPr>
            <a:r>
              <a:rPr lang="en-US" dirty="0">
                <a:solidFill>
                  <a:schemeClr val="bg1"/>
                </a:solidFill>
                <a:effectLst/>
              </a:rPr>
              <a:t>transportation and mobility.</a:t>
            </a:r>
            <a:endParaRPr lang="en-US" dirty="0">
              <a:solidFill>
                <a:schemeClr val="bg1"/>
              </a:solidFill>
            </a:endParaRPr>
          </a:p>
        </p:txBody>
      </p:sp>
      <p:sp>
        <p:nvSpPr>
          <p:cNvPr id="8" name="TextBox 7">
            <a:extLst>
              <a:ext uri="{FF2B5EF4-FFF2-40B4-BE49-F238E27FC236}">
                <a16:creationId xmlns:a16="http://schemas.microsoft.com/office/drawing/2014/main" id="{7C134C92-EC73-4CEC-8263-DE43D84FCED6}"/>
              </a:ext>
            </a:extLst>
          </p:cNvPr>
          <p:cNvSpPr txBox="1"/>
          <p:nvPr/>
        </p:nvSpPr>
        <p:spPr>
          <a:xfrm flipH="1">
            <a:off x="3851280" y="1497495"/>
            <a:ext cx="1919205" cy="1754326"/>
          </a:xfrm>
          <a:prstGeom prst="rect">
            <a:avLst/>
          </a:prstGeom>
          <a:solidFill>
            <a:schemeClr val="accent1"/>
          </a:solidFill>
          <a:ln w="28575">
            <a:solidFill>
              <a:schemeClr val="tx1"/>
            </a:solidFill>
          </a:ln>
        </p:spPr>
        <p:txBody>
          <a:bodyPr wrap="square" rtlCol="0">
            <a:spAutoFit/>
          </a:bodyPr>
          <a:lstStyle/>
          <a:p>
            <a:r>
              <a:rPr lang="en-US" dirty="0">
                <a:solidFill>
                  <a:schemeClr val="bg1"/>
                </a:solidFill>
              </a:rPr>
              <a:t>Local King County Service Providers:</a:t>
            </a:r>
          </a:p>
          <a:p>
            <a:pPr marL="285750" indent="-285750">
              <a:buFontTx/>
              <a:buChar char="-"/>
            </a:pPr>
            <a:r>
              <a:rPr lang="en-US" dirty="0">
                <a:solidFill>
                  <a:schemeClr val="bg1"/>
                </a:solidFill>
              </a:rPr>
              <a:t>Sheriff</a:t>
            </a:r>
          </a:p>
          <a:p>
            <a:pPr marL="285750" indent="-285750">
              <a:buFontTx/>
              <a:buChar char="-"/>
            </a:pPr>
            <a:r>
              <a:rPr lang="en-US" dirty="0">
                <a:solidFill>
                  <a:schemeClr val="bg1"/>
                </a:solidFill>
              </a:rPr>
              <a:t>Fire</a:t>
            </a:r>
          </a:p>
          <a:p>
            <a:pPr marL="285750" indent="-285750">
              <a:buFontTx/>
              <a:buChar char="-"/>
            </a:pPr>
            <a:r>
              <a:rPr lang="en-US" dirty="0">
                <a:solidFill>
                  <a:schemeClr val="bg1"/>
                </a:solidFill>
              </a:rPr>
              <a:t>Parks</a:t>
            </a:r>
          </a:p>
          <a:p>
            <a:pPr marL="285750" indent="-285750">
              <a:buFontTx/>
              <a:buChar char="-"/>
            </a:pPr>
            <a:r>
              <a:rPr lang="en-US" dirty="0">
                <a:solidFill>
                  <a:schemeClr val="bg1"/>
                </a:solidFill>
              </a:rPr>
              <a:t>Outreach</a:t>
            </a:r>
          </a:p>
        </p:txBody>
      </p:sp>
      <p:sp>
        <p:nvSpPr>
          <p:cNvPr id="9" name="TextBox 8">
            <a:extLst>
              <a:ext uri="{FF2B5EF4-FFF2-40B4-BE49-F238E27FC236}">
                <a16:creationId xmlns:a16="http://schemas.microsoft.com/office/drawing/2014/main" id="{C82209CD-43E5-47F4-B0C2-607155C3FB36}"/>
              </a:ext>
            </a:extLst>
          </p:cNvPr>
          <p:cNvSpPr txBox="1"/>
          <p:nvPr/>
        </p:nvSpPr>
        <p:spPr>
          <a:xfrm>
            <a:off x="6494830" y="3425081"/>
            <a:ext cx="1420427" cy="1200329"/>
          </a:xfrm>
          <a:prstGeom prst="rect">
            <a:avLst/>
          </a:prstGeom>
          <a:solidFill>
            <a:schemeClr val="accent2"/>
          </a:solidFill>
          <a:ln w="28575">
            <a:solidFill>
              <a:schemeClr val="tx1"/>
            </a:solidFill>
          </a:ln>
        </p:spPr>
        <p:txBody>
          <a:bodyPr wrap="square" rtlCol="0">
            <a:spAutoFit/>
          </a:bodyPr>
          <a:lstStyle/>
          <a:p>
            <a:pPr algn="ctr"/>
            <a:r>
              <a:rPr lang="en-US" dirty="0"/>
              <a:t>Vashon-Maury Island Community Council</a:t>
            </a:r>
          </a:p>
        </p:txBody>
      </p:sp>
      <p:sp>
        <p:nvSpPr>
          <p:cNvPr id="10" name="TextBox 9">
            <a:extLst>
              <a:ext uri="{FF2B5EF4-FFF2-40B4-BE49-F238E27FC236}">
                <a16:creationId xmlns:a16="http://schemas.microsoft.com/office/drawing/2014/main" id="{8B9BAC19-F8A7-405D-89B2-756553A919BC}"/>
              </a:ext>
            </a:extLst>
          </p:cNvPr>
          <p:cNvSpPr txBox="1"/>
          <p:nvPr/>
        </p:nvSpPr>
        <p:spPr>
          <a:xfrm>
            <a:off x="6482510" y="1575787"/>
            <a:ext cx="1436371" cy="923330"/>
          </a:xfrm>
          <a:prstGeom prst="rect">
            <a:avLst/>
          </a:prstGeom>
          <a:solidFill>
            <a:schemeClr val="accent4">
              <a:lumMod val="40000"/>
              <a:lumOff val="60000"/>
            </a:schemeClr>
          </a:solidFill>
          <a:ln w="28575">
            <a:solidFill>
              <a:schemeClr val="tx1"/>
            </a:solidFill>
          </a:ln>
        </p:spPr>
        <p:txBody>
          <a:bodyPr wrap="square" rtlCol="0">
            <a:spAutoFit/>
          </a:bodyPr>
          <a:lstStyle/>
          <a:p>
            <a:pPr algn="ctr"/>
            <a:r>
              <a:rPr lang="en-US" dirty="0"/>
              <a:t>Vashon-Maury Island “sectors”</a:t>
            </a:r>
          </a:p>
        </p:txBody>
      </p:sp>
      <p:sp>
        <p:nvSpPr>
          <p:cNvPr id="11" name="TextBox 10">
            <a:extLst>
              <a:ext uri="{FF2B5EF4-FFF2-40B4-BE49-F238E27FC236}">
                <a16:creationId xmlns:a16="http://schemas.microsoft.com/office/drawing/2014/main" id="{9E5FF256-61C5-4248-AB5D-ED61949DE27C}"/>
              </a:ext>
            </a:extLst>
          </p:cNvPr>
          <p:cNvSpPr txBox="1"/>
          <p:nvPr/>
        </p:nvSpPr>
        <p:spPr>
          <a:xfrm>
            <a:off x="8639602" y="1497495"/>
            <a:ext cx="1731144" cy="1477328"/>
          </a:xfrm>
          <a:prstGeom prst="rect">
            <a:avLst/>
          </a:prstGeom>
          <a:solidFill>
            <a:schemeClr val="accent4">
              <a:lumMod val="40000"/>
              <a:lumOff val="60000"/>
            </a:schemeClr>
          </a:solidFill>
          <a:ln w="28575">
            <a:solidFill>
              <a:schemeClr val="tx1"/>
            </a:solidFill>
          </a:ln>
        </p:spPr>
        <p:txBody>
          <a:bodyPr wrap="square" rtlCol="0">
            <a:spAutoFit/>
          </a:bodyPr>
          <a:lstStyle>
            <a:defPPr>
              <a:defRPr lang="en-US"/>
            </a:defPPr>
            <a:lvl1pPr algn="ctr"/>
          </a:lstStyle>
          <a:p>
            <a:r>
              <a:rPr lang="en-US" dirty="0"/>
              <a:t>Non-Government Organizations  (clubs, groups, </a:t>
            </a:r>
            <a:r>
              <a:rPr lang="en-US" dirty="0" err="1"/>
              <a:t>etc</a:t>
            </a:r>
            <a:r>
              <a:rPr lang="en-US" dirty="0"/>
              <a:t>) (NGOs)</a:t>
            </a:r>
          </a:p>
        </p:txBody>
      </p:sp>
      <p:sp>
        <p:nvSpPr>
          <p:cNvPr id="13" name="TextBox 12">
            <a:extLst>
              <a:ext uri="{FF2B5EF4-FFF2-40B4-BE49-F238E27FC236}">
                <a16:creationId xmlns:a16="http://schemas.microsoft.com/office/drawing/2014/main" id="{F217D71E-04A8-499F-8AB8-380B0F2B0636}"/>
              </a:ext>
            </a:extLst>
          </p:cNvPr>
          <p:cNvSpPr txBox="1"/>
          <p:nvPr/>
        </p:nvSpPr>
        <p:spPr>
          <a:xfrm flipH="1">
            <a:off x="3851280" y="3886746"/>
            <a:ext cx="1919205" cy="923330"/>
          </a:xfrm>
          <a:prstGeom prst="rect">
            <a:avLst/>
          </a:prstGeom>
          <a:solidFill>
            <a:srgbClr val="92D050"/>
          </a:solidFill>
          <a:ln w="28575">
            <a:solidFill>
              <a:schemeClr val="tx1"/>
            </a:solidFill>
          </a:ln>
        </p:spPr>
        <p:txBody>
          <a:bodyPr wrap="square" rtlCol="0">
            <a:spAutoFit/>
          </a:bodyPr>
          <a:lstStyle/>
          <a:p>
            <a:r>
              <a:rPr lang="en-US" dirty="0"/>
              <a:t>Local State Service Providers:</a:t>
            </a:r>
          </a:p>
          <a:p>
            <a:pPr marL="285750" indent="-285750">
              <a:buFontTx/>
              <a:buChar char="-"/>
            </a:pPr>
            <a:r>
              <a:rPr lang="en-US" dirty="0"/>
              <a:t>School District</a:t>
            </a:r>
          </a:p>
        </p:txBody>
      </p:sp>
      <p:sp>
        <p:nvSpPr>
          <p:cNvPr id="15" name="Rectangle: Rounded Corners 14">
            <a:extLst>
              <a:ext uri="{FF2B5EF4-FFF2-40B4-BE49-F238E27FC236}">
                <a16:creationId xmlns:a16="http://schemas.microsoft.com/office/drawing/2014/main" id="{81CC29C1-3C03-46A8-8C20-89D3A516A9C5}"/>
              </a:ext>
            </a:extLst>
          </p:cNvPr>
          <p:cNvSpPr/>
          <p:nvPr/>
        </p:nvSpPr>
        <p:spPr>
          <a:xfrm>
            <a:off x="4960985" y="6019058"/>
            <a:ext cx="2244720" cy="628747"/>
          </a:xfrm>
          <a:prstGeom prst="roundRect">
            <a:avLst/>
          </a:prstGeom>
          <a:solidFill>
            <a:srgbClr val="92D050"/>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State Representatives</a:t>
            </a:r>
          </a:p>
        </p:txBody>
      </p:sp>
      <p:sp>
        <p:nvSpPr>
          <p:cNvPr id="16" name="Rectangle: Rounded Corners 15">
            <a:extLst>
              <a:ext uri="{FF2B5EF4-FFF2-40B4-BE49-F238E27FC236}">
                <a16:creationId xmlns:a16="http://schemas.microsoft.com/office/drawing/2014/main" id="{E4582BA4-8323-45AE-83B9-C7AB2D17FCCF}"/>
              </a:ext>
            </a:extLst>
          </p:cNvPr>
          <p:cNvSpPr/>
          <p:nvPr/>
        </p:nvSpPr>
        <p:spPr>
          <a:xfrm>
            <a:off x="7435709" y="6019059"/>
            <a:ext cx="2244720" cy="625875"/>
          </a:xfrm>
          <a:prstGeom prst="roundRect">
            <a:avLst/>
          </a:prstGeom>
          <a:solidFill>
            <a:schemeClr val="accent5">
              <a:lumMod val="60000"/>
              <a:lumOff val="4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Congressional Representatives</a:t>
            </a:r>
          </a:p>
        </p:txBody>
      </p:sp>
      <p:sp>
        <p:nvSpPr>
          <p:cNvPr id="17" name="TextBox 16">
            <a:extLst>
              <a:ext uri="{FF2B5EF4-FFF2-40B4-BE49-F238E27FC236}">
                <a16:creationId xmlns:a16="http://schemas.microsoft.com/office/drawing/2014/main" id="{7BD1C221-85EE-4FBA-B431-BB842C7A63E1}"/>
              </a:ext>
            </a:extLst>
          </p:cNvPr>
          <p:cNvSpPr txBox="1"/>
          <p:nvPr/>
        </p:nvSpPr>
        <p:spPr>
          <a:xfrm>
            <a:off x="8639602" y="3250459"/>
            <a:ext cx="1731144" cy="2031325"/>
          </a:xfrm>
          <a:prstGeom prst="rect">
            <a:avLst/>
          </a:prstGeom>
          <a:solidFill>
            <a:schemeClr val="accent4">
              <a:lumMod val="40000"/>
              <a:lumOff val="60000"/>
            </a:schemeClr>
          </a:solidFill>
          <a:ln w="28575">
            <a:solidFill>
              <a:schemeClr val="tx1"/>
            </a:solidFill>
          </a:ln>
        </p:spPr>
        <p:txBody>
          <a:bodyPr wrap="square" rtlCol="0">
            <a:spAutoFit/>
          </a:bodyPr>
          <a:lstStyle>
            <a:defPPr>
              <a:defRPr lang="en-US"/>
            </a:defPPr>
            <a:lvl1pPr algn="ctr"/>
          </a:lstStyle>
          <a:p>
            <a:pPr algn="l"/>
            <a:r>
              <a:rPr lang="en-US" dirty="0"/>
              <a:t>Local Utilities and Districts:</a:t>
            </a:r>
          </a:p>
          <a:p>
            <a:pPr marL="285750" indent="-285750" algn="l">
              <a:buFontTx/>
              <a:buChar char="-"/>
            </a:pPr>
            <a:r>
              <a:rPr lang="en-US" dirty="0"/>
              <a:t>Water</a:t>
            </a:r>
          </a:p>
          <a:p>
            <a:pPr marL="285750" indent="-285750" algn="l">
              <a:buFontTx/>
              <a:buChar char="-"/>
            </a:pPr>
            <a:r>
              <a:rPr lang="en-US" dirty="0"/>
              <a:t>Sewer</a:t>
            </a:r>
          </a:p>
          <a:p>
            <a:pPr marL="285750" indent="-285750" algn="l">
              <a:buFontTx/>
              <a:buChar char="-"/>
            </a:pPr>
            <a:r>
              <a:rPr lang="en-US" dirty="0"/>
              <a:t>Cemetery</a:t>
            </a:r>
          </a:p>
          <a:p>
            <a:pPr marL="285750" indent="-285750" algn="l">
              <a:buFontTx/>
              <a:buChar char="-"/>
            </a:pPr>
            <a:r>
              <a:rPr lang="en-US" dirty="0"/>
              <a:t>Airport</a:t>
            </a:r>
          </a:p>
          <a:p>
            <a:pPr marL="285750" indent="-285750" algn="l">
              <a:buFontTx/>
              <a:buChar char="-"/>
            </a:pPr>
            <a:r>
              <a:rPr lang="en-US" dirty="0"/>
              <a:t>Healthcare</a:t>
            </a:r>
          </a:p>
        </p:txBody>
      </p:sp>
      <p:sp>
        <p:nvSpPr>
          <p:cNvPr id="18" name="Arrow: Up-Down 17">
            <a:extLst>
              <a:ext uri="{FF2B5EF4-FFF2-40B4-BE49-F238E27FC236}">
                <a16:creationId xmlns:a16="http://schemas.microsoft.com/office/drawing/2014/main" id="{B8F645D4-4ECA-4C61-AC02-E794276A3239}"/>
              </a:ext>
            </a:extLst>
          </p:cNvPr>
          <p:cNvSpPr/>
          <p:nvPr/>
        </p:nvSpPr>
        <p:spPr>
          <a:xfrm>
            <a:off x="7067530" y="2547945"/>
            <a:ext cx="212159" cy="877136"/>
          </a:xfrm>
          <a:prstGeom prst="upDown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Arrow: Up-Down 18">
            <a:extLst>
              <a:ext uri="{FF2B5EF4-FFF2-40B4-BE49-F238E27FC236}">
                <a16:creationId xmlns:a16="http://schemas.microsoft.com/office/drawing/2014/main" id="{8324A138-09C7-4D54-A063-B76C027A993C}"/>
              </a:ext>
            </a:extLst>
          </p:cNvPr>
          <p:cNvSpPr/>
          <p:nvPr/>
        </p:nvSpPr>
        <p:spPr>
          <a:xfrm rot="2599827">
            <a:off x="8175168" y="2673107"/>
            <a:ext cx="212159" cy="877136"/>
          </a:xfrm>
          <a:prstGeom prst="upDown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Arrow: Up-Down 19">
            <a:extLst>
              <a:ext uri="{FF2B5EF4-FFF2-40B4-BE49-F238E27FC236}">
                <a16:creationId xmlns:a16="http://schemas.microsoft.com/office/drawing/2014/main" id="{F1E7F508-C68B-42DB-8F95-0D9830341B95}"/>
              </a:ext>
            </a:extLst>
          </p:cNvPr>
          <p:cNvSpPr/>
          <p:nvPr/>
        </p:nvSpPr>
        <p:spPr>
          <a:xfrm rot="5400000">
            <a:off x="8178949" y="3745665"/>
            <a:ext cx="191341" cy="637565"/>
          </a:xfrm>
          <a:prstGeom prst="upDown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Arrow: Up-Down 20">
            <a:extLst>
              <a:ext uri="{FF2B5EF4-FFF2-40B4-BE49-F238E27FC236}">
                <a16:creationId xmlns:a16="http://schemas.microsoft.com/office/drawing/2014/main" id="{BA350442-1C14-45E9-AD4C-A0847D2BC910}"/>
              </a:ext>
            </a:extLst>
          </p:cNvPr>
          <p:cNvSpPr/>
          <p:nvPr/>
        </p:nvSpPr>
        <p:spPr>
          <a:xfrm rot="5400000">
            <a:off x="6044868" y="3933958"/>
            <a:ext cx="191341" cy="637565"/>
          </a:xfrm>
          <a:prstGeom prst="upDown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Up-Down 21">
            <a:extLst>
              <a:ext uri="{FF2B5EF4-FFF2-40B4-BE49-F238E27FC236}">
                <a16:creationId xmlns:a16="http://schemas.microsoft.com/office/drawing/2014/main" id="{C0296023-41C2-4A3F-B6DF-0E1505FB3BF5}"/>
              </a:ext>
            </a:extLst>
          </p:cNvPr>
          <p:cNvSpPr/>
          <p:nvPr/>
        </p:nvSpPr>
        <p:spPr>
          <a:xfrm rot="18375003">
            <a:off x="6094756" y="2651744"/>
            <a:ext cx="212159" cy="877136"/>
          </a:xfrm>
          <a:prstGeom prst="upDown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Arrow: Up-Down 22">
            <a:extLst>
              <a:ext uri="{FF2B5EF4-FFF2-40B4-BE49-F238E27FC236}">
                <a16:creationId xmlns:a16="http://schemas.microsoft.com/office/drawing/2014/main" id="{EDC79560-90EE-444B-9E30-56FAC11EEFEF}"/>
              </a:ext>
            </a:extLst>
          </p:cNvPr>
          <p:cNvSpPr/>
          <p:nvPr/>
        </p:nvSpPr>
        <p:spPr>
          <a:xfrm rot="19667380">
            <a:off x="7729464" y="4619564"/>
            <a:ext cx="192647" cy="1457638"/>
          </a:xfrm>
          <a:prstGeom prst="upDown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Arrow: Up-Down 23">
            <a:extLst>
              <a:ext uri="{FF2B5EF4-FFF2-40B4-BE49-F238E27FC236}">
                <a16:creationId xmlns:a16="http://schemas.microsoft.com/office/drawing/2014/main" id="{A9C5139D-9E4F-4112-9D1A-2BCFA1DF922C}"/>
              </a:ext>
            </a:extLst>
          </p:cNvPr>
          <p:cNvSpPr/>
          <p:nvPr/>
        </p:nvSpPr>
        <p:spPr>
          <a:xfrm rot="1929803">
            <a:off x="6546647" y="4623337"/>
            <a:ext cx="192647" cy="1457638"/>
          </a:xfrm>
          <a:prstGeom prst="upDown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C7941445-6C4B-4CD3-B81D-B86495A49033}"/>
              </a:ext>
            </a:extLst>
          </p:cNvPr>
          <p:cNvSpPr txBox="1"/>
          <p:nvPr/>
        </p:nvSpPr>
        <p:spPr>
          <a:xfrm>
            <a:off x="363983" y="5924857"/>
            <a:ext cx="4340364" cy="830997"/>
          </a:xfrm>
          <a:prstGeom prst="rect">
            <a:avLst/>
          </a:prstGeom>
          <a:noFill/>
          <a:ln w="57150">
            <a:solidFill>
              <a:srgbClr val="00B0F0"/>
            </a:solidFill>
          </a:ln>
        </p:spPr>
        <p:txBody>
          <a:bodyPr wrap="square" rtlCol="0">
            <a:spAutoFit/>
          </a:bodyPr>
          <a:lstStyle/>
          <a:p>
            <a:pPr algn="ctr"/>
            <a:r>
              <a:rPr lang="en-US" sz="2400" b="1" dirty="0"/>
              <a:t>Within this context, what is the role of the Community Council?</a:t>
            </a:r>
          </a:p>
        </p:txBody>
      </p:sp>
      <p:sp>
        <p:nvSpPr>
          <p:cNvPr id="2" name="Rectangle: Rounded Corners 1">
            <a:extLst>
              <a:ext uri="{FF2B5EF4-FFF2-40B4-BE49-F238E27FC236}">
                <a16:creationId xmlns:a16="http://schemas.microsoft.com/office/drawing/2014/main" id="{383DAFFB-9902-43B4-B04B-7ECFBEB178C0}"/>
              </a:ext>
            </a:extLst>
          </p:cNvPr>
          <p:cNvSpPr/>
          <p:nvPr/>
        </p:nvSpPr>
        <p:spPr>
          <a:xfrm>
            <a:off x="8565583" y="343908"/>
            <a:ext cx="3138356" cy="526183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In communication with Local State Service Providers primarily the Vashon Island School District (VISD), the VMCC is able to better understand issues and concerns facing Vashon-Maury Island youth.</a:t>
            </a:r>
          </a:p>
          <a:p>
            <a:pPr algn="ctr"/>
            <a:endParaRPr lang="en-US" dirty="0">
              <a:solidFill>
                <a:schemeClr val="tx1"/>
              </a:solidFill>
            </a:endParaRPr>
          </a:p>
          <a:p>
            <a:pPr algn="ctr"/>
            <a:r>
              <a:rPr lang="en-US" dirty="0">
                <a:solidFill>
                  <a:schemeClr val="tx1"/>
                </a:solidFill>
              </a:rPr>
              <a:t>Applying an equity lens, the VMCC understanding from their work with Vashon-Maury Island “sectors” forms the basis of recommendations for how VISD could provide better service. </a:t>
            </a:r>
          </a:p>
        </p:txBody>
      </p:sp>
      <p:sp>
        <p:nvSpPr>
          <p:cNvPr id="27" name="Oval 26">
            <a:extLst>
              <a:ext uri="{FF2B5EF4-FFF2-40B4-BE49-F238E27FC236}">
                <a16:creationId xmlns:a16="http://schemas.microsoft.com/office/drawing/2014/main" id="{762815D4-916F-4127-A08D-799EA39AC90E}"/>
              </a:ext>
            </a:extLst>
          </p:cNvPr>
          <p:cNvSpPr/>
          <p:nvPr/>
        </p:nvSpPr>
        <p:spPr>
          <a:xfrm>
            <a:off x="5726021" y="3851237"/>
            <a:ext cx="812910" cy="793241"/>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877250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9D4F0AA7-F86F-4E36-9728-2E8DDBB8169A}"/>
              </a:ext>
            </a:extLst>
          </p:cNvPr>
          <p:cNvSpPr/>
          <p:nvPr/>
        </p:nvSpPr>
        <p:spPr>
          <a:xfrm>
            <a:off x="390617" y="213065"/>
            <a:ext cx="10955045" cy="561068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t>      </a:t>
            </a:r>
            <a:r>
              <a:rPr lang="en-US" sz="2400" b="1" u="sng" dirty="0"/>
              <a:t>King County Services and Budgets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5" name="Rectangle: Rounded Corners 4">
            <a:extLst>
              <a:ext uri="{FF2B5EF4-FFF2-40B4-BE49-F238E27FC236}">
                <a16:creationId xmlns:a16="http://schemas.microsoft.com/office/drawing/2014/main" id="{D7DA8B3E-E6C0-47FB-A0D6-766B10385576}"/>
              </a:ext>
            </a:extLst>
          </p:cNvPr>
          <p:cNvSpPr/>
          <p:nvPr/>
        </p:nvSpPr>
        <p:spPr>
          <a:xfrm>
            <a:off x="3586579" y="825623"/>
            <a:ext cx="7208667" cy="4731797"/>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a:solidFill>
                  <a:schemeClr val="tx1"/>
                </a:solidFill>
              </a:rPr>
              <a:t>   </a:t>
            </a:r>
            <a:r>
              <a:rPr lang="en-US" sz="2000" b="1" u="sng" dirty="0">
                <a:solidFill>
                  <a:schemeClr val="tx1"/>
                </a:solidFill>
              </a:rPr>
              <a:t>Vashon Island Community</a:t>
            </a:r>
          </a:p>
          <a:p>
            <a:endParaRPr lang="en-US" sz="2000" b="1" dirty="0">
              <a:solidFill>
                <a:schemeClr val="tx1"/>
              </a:solidFill>
            </a:endParaRPr>
          </a:p>
          <a:p>
            <a:endParaRPr lang="en-US" sz="2000" b="1" dirty="0">
              <a:solidFill>
                <a:schemeClr val="tx1"/>
              </a:solidFill>
            </a:endParaRPr>
          </a:p>
          <a:p>
            <a:endParaRPr lang="en-US" sz="2000" b="1" dirty="0">
              <a:solidFill>
                <a:schemeClr val="tx1"/>
              </a:solidFill>
            </a:endParaRPr>
          </a:p>
          <a:p>
            <a:endParaRPr lang="en-US" sz="2000"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p:txBody>
      </p:sp>
      <p:sp>
        <p:nvSpPr>
          <p:cNvPr id="6" name="TextBox 5">
            <a:extLst>
              <a:ext uri="{FF2B5EF4-FFF2-40B4-BE49-F238E27FC236}">
                <a16:creationId xmlns:a16="http://schemas.microsoft.com/office/drawing/2014/main" id="{435D0061-270C-4270-828F-F5EDB5636DD7}"/>
              </a:ext>
            </a:extLst>
          </p:cNvPr>
          <p:cNvSpPr txBox="1"/>
          <p:nvPr/>
        </p:nvSpPr>
        <p:spPr>
          <a:xfrm>
            <a:off x="706590" y="871718"/>
            <a:ext cx="2556769" cy="4524315"/>
          </a:xfrm>
          <a:prstGeom prst="rect">
            <a:avLst/>
          </a:prstGeom>
          <a:noFill/>
        </p:spPr>
        <p:txBody>
          <a:bodyPr wrap="square" rtlCol="0">
            <a:spAutoFit/>
          </a:bodyPr>
          <a:lstStyle/>
          <a:p>
            <a:r>
              <a:rPr lang="en-US" dirty="0">
                <a:solidFill>
                  <a:schemeClr val="bg1"/>
                </a:solidFill>
                <a:latin typeface="Calibri" panose="020F0502020204030204" pitchFamily="34" charset="0"/>
                <a:cs typeface="Times New Roman" panose="02020603050405020304" pitchFamily="18" charset="0"/>
              </a:rPr>
              <a:t>D</a:t>
            </a:r>
            <a:r>
              <a:rPr lang="en-US" dirty="0">
                <a:solidFill>
                  <a:schemeClr val="bg1"/>
                </a:solidFill>
                <a:effectLst/>
              </a:rPr>
              <a:t>eterminants of equity : </a:t>
            </a:r>
          </a:p>
          <a:p>
            <a:pPr marL="285750" indent="-285750">
              <a:buFontTx/>
              <a:buChar char="-"/>
            </a:pPr>
            <a:r>
              <a:rPr lang="en-US" dirty="0">
                <a:solidFill>
                  <a:schemeClr val="bg1"/>
                </a:solidFill>
                <a:effectLst/>
              </a:rPr>
              <a:t>child and youth development, </a:t>
            </a:r>
          </a:p>
          <a:p>
            <a:pPr marL="285750" indent="-285750">
              <a:buFontTx/>
              <a:buChar char="-"/>
            </a:pPr>
            <a:r>
              <a:rPr lang="en-US" dirty="0">
                <a:solidFill>
                  <a:schemeClr val="bg1"/>
                </a:solidFill>
                <a:effectLst/>
              </a:rPr>
              <a:t>economic development and jobs, </a:t>
            </a:r>
          </a:p>
          <a:p>
            <a:pPr marL="285750" indent="-285750">
              <a:buFontTx/>
              <a:buChar char="-"/>
            </a:pPr>
            <a:r>
              <a:rPr lang="en-US" dirty="0">
                <a:solidFill>
                  <a:schemeClr val="bg1"/>
                </a:solidFill>
                <a:effectLst/>
              </a:rPr>
              <a:t>environment and climate, </a:t>
            </a:r>
          </a:p>
          <a:p>
            <a:pPr marL="285750" indent="-285750">
              <a:buFontTx/>
              <a:buChar char="-"/>
            </a:pPr>
            <a:r>
              <a:rPr lang="en-US" dirty="0">
                <a:solidFill>
                  <a:schemeClr val="bg1"/>
                </a:solidFill>
                <a:effectLst/>
              </a:rPr>
              <a:t>health and human services,</a:t>
            </a:r>
          </a:p>
          <a:p>
            <a:pPr marL="285750" indent="-285750">
              <a:buFontTx/>
              <a:buChar char="-"/>
            </a:pPr>
            <a:r>
              <a:rPr lang="en-US" dirty="0">
                <a:solidFill>
                  <a:schemeClr val="bg1"/>
                </a:solidFill>
                <a:effectLst/>
              </a:rPr>
              <a:t>housing, </a:t>
            </a:r>
          </a:p>
          <a:p>
            <a:pPr marL="285750" indent="-285750">
              <a:buFontTx/>
              <a:buChar char="-"/>
            </a:pPr>
            <a:r>
              <a:rPr lang="en-US" dirty="0">
                <a:solidFill>
                  <a:schemeClr val="bg1"/>
                </a:solidFill>
                <a:effectLst/>
              </a:rPr>
              <a:t>information and technology, </a:t>
            </a:r>
          </a:p>
          <a:p>
            <a:pPr marL="285750" indent="-285750">
              <a:buFontTx/>
              <a:buChar char="-"/>
            </a:pPr>
            <a:r>
              <a:rPr lang="en-US" dirty="0">
                <a:solidFill>
                  <a:schemeClr val="bg1"/>
                </a:solidFill>
                <a:effectLst/>
              </a:rPr>
              <a:t>justice system, and </a:t>
            </a:r>
          </a:p>
          <a:p>
            <a:pPr marL="285750" indent="-285750">
              <a:buFontTx/>
              <a:buChar char="-"/>
            </a:pPr>
            <a:r>
              <a:rPr lang="en-US" dirty="0">
                <a:solidFill>
                  <a:schemeClr val="bg1"/>
                </a:solidFill>
                <a:effectLst/>
              </a:rPr>
              <a:t>transportation and mobility.</a:t>
            </a:r>
            <a:endParaRPr lang="en-US" dirty="0">
              <a:solidFill>
                <a:schemeClr val="bg1"/>
              </a:solidFill>
            </a:endParaRPr>
          </a:p>
        </p:txBody>
      </p:sp>
      <p:sp>
        <p:nvSpPr>
          <p:cNvPr id="8" name="TextBox 7">
            <a:extLst>
              <a:ext uri="{FF2B5EF4-FFF2-40B4-BE49-F238E27FC236}">
                <a16:creationId xmlns:a16="http://schemas.microsoft.com/office/drawing/2014/main" id="{7C134C92-EC73-4CEC-8263-DE43D84FCED6}"/>
              </a:ext>
            </a:extLst>
          </p:cNvPr>
          <p:cNvSpPr txBox="1"/>
          <p:nvPr/>
        </p:nvSpPr>
        <p:spPr>
          <a:xfrm flipH="1">
            <a:off x="3851280" y="1497495"/>
            <a:ext cx="1919205" cy="1754326"/>
          </a:xfrm>
          <a:prstGeom prst="rect">
            <a:avLst/>
          </a:prstGeom>
          <a:solidFill>
            <a:schemeClr val="accent1"/>
          </a:solidFill>
          <a:ln w="28575">
            <a:solidFill>
              <a:schemeClr val="tx1"/>
            </a:solidFill>
          </a:ln>
        </p:spPr>
        <p:txBody>
          <a:bodyPr wrap="square" rtlCol="0">
            <a:spAutoFit/>
          </a:bodyPr>
          <a:lstStyle/>
          <a:p>
            <a:r>
              <a:rPr lang="en-US" dirty="0">
                <a:solidFill>
                  <a:schemeClr val="bg1"/>
                </a:solidFill>
              </a:rPr>
              <a:t>Local King County Service Providers:</a:t>
            </a:r>
          </a:p>
          <a:p>
            <a:pPr marL="285750" indent="-285750">
              <a:buFontTx/>
              <a:buChar char="-"/>
            </a:pPr>
            <a:r>
              <a:rPr lang="en-US" dirty="0">
                <a:solidFill>
                  <a:schemeClr val="bg1"/>
                </a:solidFill>
              </a:rPr>
              <a:t>Sheriff</a:t>
            </a:r>
          </a:p>
          <a:p>
            <a:pPr marL="285750" indent="-285750">
              <a:buFontTx/>
              <a:buChar char="-"/>
            </a:pPr>
            <a:r>
              <a:rPr lang="en-US" dirty="0">
                <a:solidFill>
                  <a:schemeClr val="bg1"/>
                </a:solidFill>
              </a:rPr>
              <a:t>Fire</a:t>
            </a:r>
          </a:p>
          <a:p>
            <a:pPr marL="285750" indent="-285750">
              <a:buFontTx/>
              <a:buChar char="-"/>
            </a:pPr>
            <a:r>
              <a:rPr lang="en-US" dirty="0">
                <a:solidFill>
                  <a:schemeClr val="bg1"/>
                </a:solidFill>
              </a:rPr>
              <a:t>Parks</a:t>
            </a:r>
          </a:p>
          <a:p>
            <a:pPr marL="285750" indent="-285750">
              <a:buFontTx/>
              <a:buChar char="-"/>
            </a:pPr>
            <a:r>
              <a:rPr lang="en-US" dirty="0">
                <a:solidFill>
                  <a:schemeClr val="bg1"/>
                </a:solidFill>
              </a:rPr>
              <a:t>Outreach</a:t>
            </a:r>
          </a:p>
        </p:txBody>
      </p:sp>
      <p:sp>
        <p:nvSpPr>
          <p:cNvPr id="9" name="TextBox 8">
            <a:extLst>
              <a:ext uri="{FF2B5EF4-FFF2-40B4-BE49-F238E27FC236}">
                <a16:creationId xmlns:a16="http://schemas.microsoft.com/office/drawing/2014/main" id="{C82209CD-43E5-47F4-B0C2-607155C3FB36}"/>
              </a:ext>
            </a:extLst>
          </p:cNvPr>
          <p:cNvSpPr txBox="1"/>
          <p:nvPr/>
        </p:nvSpPr>
        <p:spPr>
          <a:xfrm>
            <a:off x="6494830" y="3425081"/>
            <a:ext cx="1420427" cy="1200329"/>
          </a:xfrm>
          <a:prstGeom prst="rect">
            <a:avLst/>
          </a:prstGeom>
          <a:solidFill>
            <a:schemeClr val="accent2"/>
          </a:solidFill>
          <a:ln w="28575">
            <a:solidFill>
              <a:schemeClr val="tx1"/>
            </a:solidFill>
          </a:ln>
        </p:spPr>
        <p:txBody>
          <a:bodyPr wrap="square" rtlCol="0">
            <a:spAutoFit/>
          </a:bodyPr>
          <a:lstStyle/>
          <a:p>
            <a:pPr algn="ctr"/>
            <a:r>
              <a:rPr lang="en-US" dirty="0"/>
              <a:t>Vashon-Maury Island Community Council</a:t>
            </a:r>
          </a:p>
        </p:txBody>
      </p:sp>
      <p:sp>
        <p:nvSpPr>
          <p:cNvPr id="10" name="TextBox 9">
            <a:extLst>
              <a:ext uri="{FF2B5EF4-FFF2-40B4-BE49-F238E27FC236}">
                <a16:creationId xmlns:a16="http://schemas.microsoft.com/office/drawing/2014/main" id="{8B9BAC19-F8A7-405D-89B2-756553A919BC}"/>
              </a:ext>
            </a:extLst>
          </p:cNvPr>
          <p:cNvSpPr txBox="1"/>
          <p:nvPr/>
        </p:nvSpPr>
        <p:spPr>
          <a:xfrm>
            <a:off x="6482510" y="1575787"/>
            <a:ext cx="1436371" cy="923330"/>
          </a:xfrm>
          <a:prstGeom prst="rect">
            <a:avLst/>
          </a:prstGeom>
          <a:solidFill>
            <a:schemeClr val="accent4">
              <a:lumMod val="40000"/>
              <a:lumOff val="60000"/>
            </a:schemeClr>
          </a:solidFill>
          <a:ln w="28575">
            <a:solidFill>
              <a:schemeClr val="tx1"/>
            </a:solidFill>
          </a:ln>
        </p:spPr>
        <p:txBody>
          <a:bodyPr wrap="square" rtlCol="0">
            <a:spAutoFit/>
          </a:bodyPr>
          <a:lstStyle/>
          <a:p>
            <a:pPr algn="ctr"/>
            <a:r>
              <a:rPr lang="en-US" dirty="0"/>
              <a:t>Vashon-Maury Island “sectors”</a:t>
            </a:r>
          </a:p>
        </p:txBody>
      </p:sp>
      <p:sp>
        <p:nvSpPr>
          <p:cNvPr id="11" name="TextBox 10">
            <a:extLst>
              <a:ext uri="{FF2B5EF4-FFF2-40B4-BE49-F238E27FC236}">
                <a16:creationId xmlns:a16="http://schemas.microsoft.com/office/drawing/2014/main" id="{9E5FF256-61C5-4248-AB5D-ED61949DE27C}"/>
              </a:ext>
            </a:extLst>
          </p:cNvPr>
          <p:cNvSpPr txBox="1"/>
          <p:nvPr/>
        </p:nvSpPr>
        <p:spPr>
          <a:xfrm>
            <a:off x="8639602" y="1497495"/>
            <a:ext cx="1731144" cy="1477328"/>
          </a:xfrm>
          <a:prstGeom prst="rect">
            <a:avLst/>
          </a:prstGeom>
          <a:solidFill>
            <a:schemeClr val="accent4">
              <a:lumMod val="40000"/>
              <a:lumOff val="60000"/>
            </a:schemeClr>
          </a:solidFill>
          <a:ln w="28575">
            <a:solidFill>
              <a:schemeClr val="tx1"/>
            </a:solidFill>
          </a:ln>
        </p:spPr>
        <p:txBody>
          <a:bodyPr wrap="square" rtlCol="0">
            <a:spAutoFit/>
          </a:bodyPr>
          <a:lstStyle>
            <a:defPPr>
              <a:defRPr lang="en-US"/>
            </a:defPPr>
            <a:lvl1pPr algn="ctr"/>
          </a:lstStyle>
          <a:p>
            <a:r>
              <a:rPr lang="en-US" dirty="0"/>
              <a:t>Non-Government Organizations  (clubs, groups, </a:t>
            </a:r>
            <a:r>
              <a:rPr lang="en-US" dirty="0" err="1"/>
              <a:t>etc</a:t>
            </a:r>
            <a:r>
              <a:rPr lang="en-US" dirty="0"/>
              <a:t>) (NGOs)</a:t>
            </a:r>
          </a:p>
        </p:txBody>
      </p:sp>
      <p:sp>
        <p:nvSpPr>
          <p:cNvPr id="13" name="TextBox 12">
            <a:extLst>
              <a:ext uri="{FF2B5EF4-FFF2-40B4-BE49-F238E27FC236}">
                <a16:creationId xmlns:a16="http://schemas.microsoft.com/office/drawing/2014/main" id="{F217D71E-04A8-499F-8AB8-380B0F2B0636}"/>
              </a:ext>
            </a:extLst>
          </p:cNvPr>
          <p:cNvSpPr txBox="1"/>
          <p:nvPr/>
        </p:nvSpPr>
        <p:spPr>
          <a:xfrm flipH="1">
            <a:off x="3851280" y="3886746"/>
            <a:ext cx="1919205" cy="923330"/>
          </a:xfrm>
          <a:prstGeom prst="rect">
            <a:avLst/>
          </a:prstGeom>
          <a:solidFill>
            <a:srgbClr val="92D050"/>
          </a:solidFill>
          <a:ln w="28575">
            <a:solidFill>
              <a:schemeClr val="tx1"/>
            </a:solidFill>
          </a:ln>
        </p:spPr>
        <p:txBody>
          <a:bodyPr wrap="square" rtlCol="0">
            <a:spAutoFit/>
          </a:bodyPr>
          <a:lstStyle/>
          <a:p>
            <a:r>
              <a:rPr lang="en-US" dirty="0"/>
              <a:t>Local State Service Providers:</a:t>
            </a:r>
          </a:p>
          <a:p>
            <a:pPr marL="285750" indent="-285750">
              <a:buFontTx/>
              <a:buChar char="-"/>
            </a:pPr>
            <a:r>
              <a:rPr lang="en-US" dirty="0"/>
              <a:t>School District</a:t>
            </a:r>
          </a:p>
        </p:txBody>
      </p:sp>
      <p:sp>
        <p:nvSpPr>
          <p:cNvPr id="15" name="Rectangle: Rounded Corners 14">
            <a:extLst>
              <a:ext uri="{FF2B5EF4-FFF2-40B4-BE49-F238E27FC236}">
                <a16:creationId xmlns:a16="http://schemas.microsoft.com/office/drawing/2014/main" id="{81CC29C1-3C03-46A8-8C20-89D3A516A9C5}"/>
              </a:ext>
            </a:extLst>
          </p:cNvPr>
          <p:cNvSpPr/>
          <p:nvPr/>
        </p:nvSpPr>
        <p:spPr>
          <a:xfrm>
            <a:off x="4960985" y="6019058"/>
            <a:ext cx="2244720" cy="628747"/>
          </a:xfrm>
          <a:prstGeom prst="roundRect">
            <a:avLst/>
          </a:prstGeom>
          <a:solidFill>
            <a:srgbClr val="92D050"/>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State Representatives</a:t>
            </a:r>
          </a:p>
        </p:txBody>
      </p:sp>
      <p:sp>
        <p:nvSpPr>
          <p:cNvPr id="16" name="Rectangle: Rounded Corners 15">
            <a:extLst>
              <a:ext uri="{FF2B5EF4-FFF2-40B4-BE49-F238E27FC236}">
                <a16:creationId xmlns:a16="http://schemas.microsoft.com/office/drawing/2014/main" id="{E4582BA4-8323-45AE-83B9-C7AB2D17FCCF}"/>
              </a:ext>
            </a:extLst>
          </p:cNvPr>
          <p:cNvSpPr/>
          <p:nvPr/>
        </p:nvSpPr>
        <p:spPr>
          <a:xfrm>
            <a:off x="7435709" y="6019059"/>
            <a:ext cx="2244720" cy="625875"/>
          </a:xfrm>
          <a:prstGeom prst="roundRect">
            <a:avLst/>
          </a:prstGeom>
          <a:solidFill>
            <a:schemeClr val="accent5">
              <a:lumMod val="60000"/>
              <a:lumOff val="4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Congressional Representatives</a:t>
            </a:r>
          </a:p>
        </p:txBody>
      </p:sp>
      <p:sp>
        <p:nvSpPr>
          <p:cNvPr id="17" name="TextBox 16">
            <a:extLst>
              <a:ext uri="{FF2B5EF4-FFF2-40B4-BE49-F238E27FC236}">
                <a16:creationId xmlns:a16="http://schemas.microsoft.com/office/drawing/2014/main" id="{7BD1C221-85EE-4FBA-B431-BB842C7A63E1}"/>
              </a:ext>
            </a:extLst>
          </p:cNvPr>
          <p:cNvSpPr txBox="1"/>
          <p:nvPr/>
        </p:nvSpPr>
        <p:spPr>
          <a:xfrm>
            <a:off x="8639602" y="3250459"/>
            <a:ext cx="1731144" cy="2031325"/>
          </a:xfrm>
          <a:prstGeom prst="rect">
            <a:avLst/>
          </a:prstGeom>
          <a:solidFill>
            <a:schemeClr val="accent4">
              <a:lumMod val="40000"/>
              <a:lumOff val="60000"/>
            </a:schemeClr>
          </a:solidFill>
          <a:ln w="28575">
            <a:solidFill>
              <a:schemeClr val="tx1"/>
            </a:solidFill>
          </a:ln>
        </p:spPr>
        <p:txBody>
          <a:bodyPr wrap="square" rtlCol="0">
            <a:spAutoFit/>
          </a:bodyPr>
          <a:lstStyle>
            <a:defPPr>
              <a:defRPr lang="en-US"/>
            </a:defPPr>
            <a:lvl1pPr algn="ctr"/>
          </a:lstStyle>
          <a:p>
            <a:pPr algn="l"/>
            <a:r>
              <a:rPr lang="en-US" dirty="0"/>
              <a:t>Local Utilities and Districts:</a:t>
            </a:r>
          </a:p>
          <a:p>
            <a:pPr marL="285750" indent="-285750" algn="l">
              <a:buFontTx/>
              <a:buChar char="-"/>
            </a:pPr>
            <a:r>
              <a:rPr lang="en-US" dirty="0"/>
              <a:t>Water</a:t>
            </a:r>
          </a:p>
          <a:p>
            <a:pPr marL="285750" indent="-285750" algn="l">
              <a:buFontTx/>
              <a:buChar char="-"/>
            </a:pPr>
            <a:r>
              <a:rPr lang="en-US" dirty="0"/>
              <a:t>Sewer</a:t>
            </a:r>
          </a:p>
          <a:p>
            <a:pPr marL="285750" indent="-285750" algn="l">
              <a:buFontTx/>
              <a:buChar char="-"/>
            </a:pPr>
            <a:r>
              <a:rPr lang="en-US" dirty="0"/>
              <a:t>Cemetery</a:t>
            </a:r>
          </a:p>
          <a:p>
            <a:pPr marL="285750" indent="-285750" algn="l">
              <a:buFontTx/>
              <a:buChar char="-"/>
            </a:pPr>
            <a:r>
              <a:rPr lang="en-US" dirty="0"/>
              <a:t>Airport</a:t>
            </a:r>
          </a:p>
          <a:p>
            <a:pPr marL="285750" indent="-285750" algn="l">
              <a:buFontTx/>
              <a:buChar char="-"/>
            </a:pPr>
            <a:r>
              <a:rPr lang="en-US" dirty="0"/>
              <a:t>Healthcare</a:t>
            </a:r>
          </a:p>
        </p:txBody>
      </p:sp>
      <p:sp>
        <p:nvSpPr>
          <p:cNvPr id="18" name="Arrow: Up-Down 17">
            <a:extLst>
              <a:ext uri="{FF2B5EF4-FFF2-40B4-BE49-F238E27FC236}">
                <a16:creationId xmlns:a16="http://schemas.microsoft.com/office/drawing/2014/main" id="{B8F645D4-4ECA-4C61-AC02-E794276A3239}"/>
              </a:ext>
            </a:extLst>
          </p:cNvPr>
          <p:cNvSpPr/>
          <p:nvPr/>
        </p:nvSpPr>
        <p:spPr>
          <a:xfrm>
            <a:off x="7067530" y="2547945"/>
            <a:ext cx="212159" cy="877136"/>
          </a:xfrm>
          <a:prstGeom prst="upDown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Arrow: Up-Down 18">
            <a:extLst>
              <a:ext uri="{FF2B5EF4-FFF2-40B4-BE49-F238E27FC236}">
                <a16:creationId xmlns:a16="http://schemas.microsoft.com/office/drawing/2014/main" id="{8324A138-09C7-4D54-A063-B76C027A993C}"/>
              </a:ext>
            </a:extLst>
          </p:cNvPr>
          <p:cNvSpPr/>
          <p:nvPr/>
        </p:nvSpPr>
        <p:spPr>
          <a:xfrm rot="2599827">
            <a:off x="8175168" y="2673107"/>
            <a:ext cx="212159" cy="877136"/>
          </a:xfrm>
          <a:prstGeom prst="upDown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Arrow: Up-Down 19">
            <a:extLst>
              <a:ext uri="{FF2B5EF4-FFF2-40B4-BE49-F238E27FC236}">
                <a16:creationId xmlns:a16="http://schemas.microsoft.com/office/drawing/2014/main" id="{F1E7F508-C68B-42DB-8F95-0D9830341B95}"/>
              </a:ext>
            </a:extLst>
          </p:cNvPr>
          <p:cNvSpPr/>
          <p:nvPr/>
        </p:nvSpPr>
        <p:spPr>
          <a:xfrm rot="5400000">
            <a:off x="8178949" y="3745665"/>
            <a:ext cx="191341" cy="637565"/>
          </a:xfrm>
          <a:prstGeom prst="upDown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Arrow: Up-Down 20">
            <a:extLst>
              <a:ext uri="{FF2B5EF4-FFF2-40B4-BE49-F238E27FC236}">
                <a16:creationId xmlns:a16="http://schemas.microsoft.com/office/drawing/2014/main" id="{BA350442-1C14-45E9-AD4C-A0847D2BC910}"/>
              </a:ext>
            </a:extLst>
          </p:cNvPr>
          <p:cNvSpPr/>
          <p:nvPr/>
        </p:nvSpPr>
        <p:spPr>
          <a:xfrm rot="5400000">
            <a:off x="6044868" y="3933958"/>
            <a:ext cx="191341" cy="637565"/>
          </a:xfrm>
          <a:prstGeom prst="upDown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Up-Down 21">
            <a:extLst>
              <a:ext uri="{FF2B5EF4-FFF2-40B4-BE49-F238E27FC236}">
                <a16:creationId xmlns:a16="http://schemas.microsoft.com/office/drawing/2014/main" id="{C0296023-41C2-4A3F-B6DF-0E1505FB3BF5}"/>
              </a:ext>
            </a:extLst>
          </p:cNvPr>
          <p:cNvSpPr/>
          <p:nvPr/>
        </p:nvSpPr>
        <p:spPr>
          <a:xfrm rot="18375003">
            <a:off x="6094756" y="2651744"/>
            <a:ext cx="212159" cy="877136"/>
          </a:xfrm>
          <a:prstGeom prst="upDown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Arrow: Up-Down 22">
            <a:extLst>
              <a:ext uri="{FF2B5EF4-FFF2-40B4-BE49-F238E27FC236}">
                <a16:creationId xmlns:a16="http://schemas.microsoft.com/office/drawing/2014/main" id="{EDC79560-90EE-444B-9E30-56FAC11EEFEF}"/>
              </a:ext>
            </a:extLst>
          </p:cNvPr>
          <p:cNvSpPr/>
          <p:nvPr/>
        </p:nvSpPr>
        <p:spPr>
          <a:xfrm rot="19667380">
            <a:off x="7729464" y="4619564"/>
            <a:ext cx="192647" cy="1457638"/>
          </a:xfrm>
          <a:prstGeom prst="upDown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Arrow: Up-Down 23">
            <a:extLst>
              <a:ext uri="{FF2B5EF4-FFF2-40B4-BE49-F238E27FC236}">
                <a16:creationId xmlns:a16="http://schemas.microsoft.com/office/drawing/2014/main" id="{A9C5139D-9E4F-4112-9D1A-2BCFA1DF922C}"/>
              </a:ext>
            </a:extLst>
          </p:cNvPr>
          <p:cNvSpPr/>
          <p:nvPr/>
        </p:nvSpPr>
        <p:spPr>
          <a:xfrm rot="1929803">
            <a:off x="6546647" y="4623337"/>
            <a:ext cx="192647" cy="1457638"/>
          </a:xfrm>
          <a:prstGeom prst="upDownArrow">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C7941445-6C4B-4CD3-B81D-B86495A49033}"/>
              </a:ext>
            </a:extLst>
          </p:cNvPr>
          <p:cNvSpPr txBox="1"/>
          <p:nvPr/>
        </p:nvSpPr>
        <p:spPr>
          <a:xfrm>
            <a:off x="363983" y="5924857"/>
            <a:ext cx="4340364" cy="830997"/>
          </a:xfrm>
          <a:prstGeom prst="rect">
            <a:avLst/>
          </a:prstGeom>
          <a:noFill/>
          <a:ln w="57150">
            <a:solidFill>
              <a:srgbClr val="00B0F0"/>
            </a:solidFill>
          </a:ln>
        </p:spPr>
        <p:txBody>
          <a:bodyPr wrap="square" rtlCol="0">
            <a:spAutoFit/>
          </a:bodyPr>
          <a:lstStyle/>
          <a:p>
            <a:pPr algn="ctr"/>
            <a:r>
              <a:rPr lang="en-US" sz="2400" b="1" dirty="0"/>
              <a:t>Within this context, what is the role of the Community Council?</a:t>
            </a:r>
          </a:p>
        </p:txBody>
      </p:sp>
      <p:sp>
        <p:nvSpPr>
          <p:cNvPr id="2" name="Rectangle: Rounded Corners 1">
            <a:extLst>
              <a:ext uri="{FF2B5EF4-FFF2-40B4-BE49-F238E27FC236}">
                <a16:creationId xmlns:a16="http://schemas.microsoft.com/office/drawing/2014/main" id="{383DAFFB-9902-43B4-B04B-7ECFBEB178C0}"/>
              </a:ext>
            </a:extLst>
          </p:cNvPr>
          <p:cNvSpPr/>
          <p:nvPr/>
        </p:nvSpPr>
        <p:spPr>
          <a:xfrm>
            <a:off x="8185604" y="247594"/>
            <a:ext cx="3617591" cy="609276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Communication with King County elected officials and Local King County Service Providers is a very important interchange of the VMCC.  Representing the collective voice of Islanders for all King County policies, services and budgets.</a:t>
            </a:r>
          </a:p>
          <a:p>
            <a:pPr algn="ctr"/>
            <a:endParaRPr lang="en-US" dirty="0">
              <a:solidFill>
                <a:schemeClr val="tx1"/>
              </a:solidFill>
            </a:endParaRPr>
          </a:p>
          <a:p>
            <a:pPr algn="ctr"/>
            <a:r>
              <a:rPr lang="en-US" dirty="0">
                <a:solidFill>
                  <a:schemeClr val="tx1"/>
                </a:solidFill>
              </a:rPr>
              <a:t>Applying an equity lens, the VMCC must assure that “sector” leaders and NGOs are aware of policy, service and budget changes proposed by King County, assure those topics are included on the VMCC agenda and the result of those discussions relayed to King County representatives so they are best able to include them in their analysis of equity impacts. </a:t>
            </a:r>
          </a:p>
        </p:txBody>
      </p:sp>
      <p:sp>
        <p:nvSpPr>
          <p:cNvPr id="27" name="Oval 26">
            <a:extLst>
              <a:ext uri="{FF2B5EF4-FFF2-40B4-BE49-F238E27FC236}">
                <a16:creationId xmlns:a16="http://schemas.microsoft.com/office/drawing/2014/main" id="{762815D4-916F-4127-A08D-799EA39AC90E}"/>
              </a:ext>
            </a:extLst>
          </p:cNvPr>
          <p:cNvSpPr/>
          <p:nvPr/>
        </p:nvSpPr>
        <p:spPr>
          <a:xfrm>
            <a:off x="5704204" y="2608415"/>
            <a:ext cx="938826" cy="942833"/>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290349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104518</TotalTime>
  <Words>1970</Words>
  <Application>Microsoft Macintosh PowerPoint</Application>
  <PresentationFormat>Widescreen</PresentationFormat>
  <Paragraphs>518</Paragraphs>
  <Slides>12</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Symbol</vt:lpstr>
      <vt:lpstr>UICTFontTextStyleEmphasizedBody</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 jones</dc:creator>
  <cp:lastModifiedBy>Diane Emerson</cp:lastModifiedBy>
  <cp:revision>85</cp:revision>
  <dcterms:created xsi:type="dcterms:W3CDTF">2022-03-01T08:29:31Z</dcterms:created>
  <dcterms:modified xsi:type="dcterms:W3CDTF">2022-10-15T23:13:29Z</dcterms:modified>
</cp:coreProperties>
</file>