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4" r:id="rId2"/>
    <p:sldId id="278" r:id="rId3"/>
    <p:sldId id="285" r:id="rId4"/>
    <p:sldId id="2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7C8"/>
    <a:srgbClr val="FFFF00"/>
    <a:srgbClr val="BECBD1"/>
    <a:srgbClr val="B4B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06" autoAdjust="0"/>
    <p:restoredTop sz="94660"/>
  </p:normalViewPr>
  <p:slideViewPr>
    <p:cSldViewPr snapToGrid="0">
      <p:cViewPr varScale="1">
        <p:scale>
          <a:sx n="79" d="100"/>
          <a:sy n="79" d="100"/>
        </p:scale>
        <p:origin x="708" y="72"/>
      </p:cViewPr>
      <p:guideLst/>
    </p:cSldViewPr>
  </p:slideViewPr>
  <p:notesTextViewPr>
    <p:cViewPr>
      <p:scale>
        <a:sx n="1" d="1"/>
        <a:sy n="1" d="1"/>
      </p:scale>
      <p:origin x="0" y="0"/>
    </p:cViewPr>
  </p:notesTextViewPr>
  <p:sorterViewPr>
    <p:cViewPr>
      <p:scale>
        <a:sx n="140" d="100"/>
        <a:sy n="140" d="100"/>
      </p:scale>
      <p:origin x="0" y="-1747"/>
    </p:cViewPr>
  </p:sorterViewPr>
  <p:notesViewPr>
    <p:cSldViewPr snapToGrid="0">
      <p:cViewPr varScale="1">
        <p:scale>
          <a:sx n="80" d="100"/>
          <a:sy n="80" d="100"/>
        </p:scale>
        <p:origin x="319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AAE3A-AA48-4544-B330-F06C62C6271A}" type="datetimeFigureOut">
              <a:rPr lang="en-US" smtClean="0"/>
              <a:t>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7E004-3EF2-4C02-B990-D1BE85B2C5A1}" type="slidenum">
              <a:rPr lang="en-US" smtClean="0"/>
              <a:t>‹#›</a:t>
            </a:fld>
            <a:endParaRPr lang="en-US"/>
          </a:p>
        </p:txBody>
      </p:sp>
    </p:spTree>
    <p:extLst>
      <p:ext uri="{BB962C8B-B14F-4D97-AF65-F5344CB8AC3E}">
        <p14:creationId xmlns:p14="http://schemas.microsoft.com/office/powerpoint/2010/main" val="390250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a:t>
            </a:fld>
            <a:endParaRPr lang="en-US"/>
          </a:p>
        </p:txBody>
      </p:sp>
    </p:spTree>
    <p:extLst>
      <p:ext uri="{BB962C8B-B14F-4D97-AF65-F5344CB8AC3E}">
        <p14:creationId xmlns:p14="http://schemas.microsoft.com/office/powerpoint/2010/main" val="267092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2</a:t>
            </a:fld>
            <a:endParaRPr lang="en-US"/>
          </a:p>
        </p:txBody>
      </p:sp>
    </p:spTree>
    <p:extLst>
      <p:ext uri="{BB962C8B-B14F-4D97-AF65-F5344CB8AC3E}">
        <p14:creationId xmlns:p14="http://schemas.microsoft.com/office/powerpoint/2010/main" val="306789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3</a:t>
            </a:fld>
            <a:endParaRPr lang="en-US"/>
          </a:p>
        </p:txBody>
      </p:sp>
    </p:spTree>
    <p:extLst>
      <p:ext uri="{BB962C8B-B14F-4D97-AF65-F5344CB8AC3E}">
        <p14:creationId xmlns:p14="http://schemas.microsoft.com/office/powerpoint/2010/main" val="3531523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7F965-B46B-4BFE-8F1E-3057AB11B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2DC914-CC66-4BE2-8FA6-9A54BE2C81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E6AC3C-D503-422A-8000-B7FEA938FD02}"/>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5" name="Footer Placeholder 4">
            <a:extLst>
              <a:ext uri="{FF2B5EF4-FFF2-40B4-BE49-F238E27FC236}">
                <a16:creationId xmlns:a16="http://schemas.microsoft.com/office/drawing/2014/main" id="{1B4A571A-43E8-40CC-8166-62DF299F1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2A34E-C7AD-4B19-B80C-DD185D73D22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0994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5ACD-BF3E-40FF-BDCD-12C18A2713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95180B-A6AB-4B67-A59D-29B0032C4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8305C-7D9E-4A20-A6F8-28EC21908D23}"/>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5" name="Footer Placeholder 4">
            <a:extLst>
              <a:ext uri="{FF2B5EF4-FFF2-40B4-BE49-F238E27FC236}">
                <a16:creationId xmlns:a16="http://schemas.microsoft.com/office/drawing/2014/main" id="{2B043BF2-EA55-4425-922F-7C0F371EA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962C0-DD86-45F4-ACC5-D3FA66DDD5B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6126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49438B-CBF6-4F1A-A05A-4AAF07C35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00113-2659-4032-92DA-8837DDBC2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C1CFA-3A3D-4C84-8BBD-E31FB8793D9E}"/>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5" name="Footer Placeholder 4">
            <a:extLst>
              <a:ext uri="{FF2B5EF4-FFF2-40B4-BE49-F238E27FC236}">
                <a16:creationId xmlns:a16="http://schemas.microsoft.com/office/drawing/2014/main" id="{E65A3358-40EA-4E3F-BF4D-B592C2F32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DAD2F-FC0C-4A2C-A7F6-7CED457E6220}"/>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83380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CD9CF-F56C-47C6-AB5E-58F4E7BF2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86E1A-DA15-447E-AE57-AC461355E6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FAE92-68B0-4584-9841-8731BC32E8A5}"/>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5" name="Footer Placeholder 4">
            <a:extLst>
              <a:ext uri="{FF2B5EF4-FFF2-40B4-BE49-F238E27FC236}">
                <a16:creationId xmlns:a16="http://schemas.microsoft.com/office/drawing/2014/main" id="{7F849CCC-DD59-4B81-9C1F-DFE20C3AE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7222F-F9DA-4FA8-8445-ED333787AE9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14397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484E-5FE6-4A3D-8614-9C060360C9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AEEAC-B0C7-45CC-8652-2AB352A30E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57729-38AE-4E10-B4F1-E6599CA3C9ED}"/>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5" name="Footer Placeholder 4">
            <a:extLst>
              <a:ext uri="{FF2B5EF4-FFF2-40B4-BE49-F238E27FC236}">
                <a16:creationId xmlns:a16="http://schemas.microsoft.com/office/drawing/2014/main" id="{41CEB8B6-252F-454C-9ACE-D49A75706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C8C2F-A828-4489-A7B6-17EBD7E7B104}"/>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4164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C67B-A1AE-4031-8E2D-23A01ED0A4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C5ABDC-FA84-43B8-BD7B-A47BB3F77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2C42F-5D5E-44BB-8481-FA0A305172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67F213-D2D9-41FE-8A17-2E137A021EEF}"/>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6" name="Footer Placeholder 5">
            <a:extLst>
              <a:ext uri="{FF2B5EF4-FFF2-40B4-BE49-F238E27FC236}">
                <a16:creationId xmlns:a16="http://schemas.microsoft.com/office/drawing/2014/main" id="{33A2EE21-D261-47F5-8188-DC8C531551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53CFB-8792-4E7C-A4B5-BBBFAEC4AA02}"/>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50276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73F1-9686-4E15-8219-FE24ADD293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FD4BBB-279B-4557-AA78-FBC3B4E70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32377C-C195-4CB1-A77F-80ECF7BE5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DD0FE-DAAE-49B3-A93B-447863EED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DD5FC-F90B-4135-A230-7D28B13D8D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1EB87A-6B14-4CDD-8C25-99D46467E69E}"/>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8" name="Footer Placeholder 7">
            <a:extLst>
              <a:ext uri="{FF2B5EF4-FFF2-40B4-BE49-F238E27FC236}">
                <a16:creationId xmlns:a16="http://schemas.microsoft.com/office/drawing/2014/main" id="{46FDE42C-47A1-41A2-9424-F1E199742C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1C242-F297-4CE6-9A68-564960F1CC6F}"/>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01351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2DAD2-E3BC-4366-B364-9935EC5ACA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A21E66-483D-446B-B493-C0B2896501CF}"/>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4" name="Footer Placeholder 3">
            <a:extLst>
              <a:ext uri="{FF2B5EF4-FFF2-40B4-BE49-F238E27FC236}">
                <a16:creationId xmlns:a16="http://schemas.microsoft.com/office/drawing/2014/main" id="{80FBE982-4CA2-44C7-9F5F-231C916D0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01F57C-E764-4387-A5EC-05B9492B7DEB}"/>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60255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8D8EC-16D1-468E-93E5-BA9B14C5F23C}"/>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3" name="Footer Placeholder 2">
            <a:extLst>
              <a:ext uri="{FF2B5EF4-FFF2-40B4-BE49-F238E27FC236}">
                <a16:creationId xmlns:a16="http://schemas.microsoft.com/office/drawing/2014/main" id="{3A21B88D-CD57-452E-A821-B7F7AFE532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21E2E0-FB40-4078-ACE5-E5F130243AAC}"/>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35263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D49E6-ADBD-4EC4-B6ED-5D933EDB0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82285-AC8E-4B38-B601-5F217EF53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3511E-E593-47C9-8E6D-6D962F2E9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3C475-448C-415A-9508-CA1F620F149C}"/>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6" name="Footer Placeholder 5">
            <a:extLst>
              <a:ext uri="{FF2B5EF4-FFF2-40B4-BE49-F238E27FC236}">
                <a16:creationId xmlns:a16="http://schemas.microsoft.com/office/drawing/2014/main" id="{EE0DFCC9-13F3-4C39-8732-1220467F3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53F8B-E4E2-468E-8180-301386EB3EF8}"/>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4403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23D7-5D17-4800-80EB-129D63300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BEABB-D7B5-4EEB-87BA-BFA3692C0E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E3578C-2C51-476A-9483-5BE43DCC5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8050F-3723-4825-8DCF-529AA6BA6C07}"/>
              </a:ext>
            </a:extLst>
          </p:cNvPr>
          <p:cNvSpPr>
            <a:spLocks noGrp="1"/>
          </p:cNvSpPr>
          <p:nvPr>
            <p:ph type="dt" sz="half" idx="10"/>
          </p:nvPr>
        </p:nvSpPr>
        <p:spPr/>
        <p:txBody>
          <a:bodyPr/>
          <a:lstStyle/>
          <a:p>
            <a:fld id="{810FE870-AE83-4C40-81F3-233C8BECCB1B}" type="datetimeFigureOut">
              <a:rPr lang="en-US" smtClean="0"/>
              <a:t>2/1/2023</a:t>
            </a:fld>
            <a:endParaRPr lang="en-US"/>
          </a:p>
        </p:txBody>
      </p:sp>
      <p:sp>
        <p:nvSpPr>
          <p:cNvPr id="6" name="Footer Placeholder 5">
            <a:extLst>
              <a:ext uri="{FF2B5EF4-FFF2-40B4-BE49-F238E27FC236}">
                <a16:creationId xmlns:a16="http://schemas.microsoft.com/office/drawing/2014/main" id="{32045F17-AE11-4FC1-AA2D-BC091FC0A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FEF64E-A986-45B6-9CA4-E80C9DFA514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44556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20A34D-96A1-41B1-9B3D-45EB07514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5A4BAF-FA8E-4347-AC80-56A2D1F947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741C0-081E-4F04-A794-106092787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FE870-AE83-4C40-81F3-233C8BECCB1B}" type="datetimeFigureOut">
              <a:rPr lang="en-US" smtClean="0"/>
              <a:t>2/1/2023</a:t>
            </a:fld>
            <a:endParaRPr lang="en-US"/>
          </a:p>
        </p:txBody>
      </p:sp>
      <p:sp>
        <p:nvSpPr>
          <p:cNvPr id="5" name="Footer Placeholder 4">
            <a:extLst>
              <a:ext uri="{FF2B5EF4-FFF2-40B4-BE49-F238E27FC236}">
                <a16:creationId xmlns:a16="http://schemas.microsoft.com/office/drawing/2014/main" id="{1C1549C7-0C0A-43C3-8933-3857E1DC5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02DD42-36B5-420F-94C9-F3336DB99A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0FF26-1B5B-4961-9A22-933528667669}" type="slidenum">
              <a:rPr lang="en-US" smtClean="0"/>
              <a:t>‹#›</a:t>
            </a:fld>
            <a:endParaRPr lang="en-US"/>
          </a:p>
        </p:txBody>
      </p:sp>
    </p:spTree>
    <p:extLst>
      <p:ext uri="{BB962C8B-B14F-4D97-AF65-F5344CB8AC3E}">
        <p14:creationId xmlns:p14="http://schemas.microsoft.com/office/powerpoint/2010/main" val="2566671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1403260" y="-27838"/>
            <a:ext cx="9278567"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Agenda – 1/18</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79793"/>
            <a:ext cx="11565924" cy="6694140"/>
          </a:xfrm>
          <a:prstGeom prst="rect">
            <a:avLst/>
          </a:prstGeom>
          <a:solidFill>
            <a:srgbClr val="BECBD1"/>
          </a:solidFill>
        </p:spPr>
        <p:txBody>
          <a:bodyPr wrap="square" rtlCol="0">
            <a:spAutoFit/>
          </a:bodyPr>
          <a:lstStyle/>
          <a:p>
            <a:r>
              <a:rPr lang="en-US" sz="1400" b="1" dirty="0"/>
              <a:t>6:00 – Ice Breaker – You’ve been backpacking for a week.  What restaurant / type of restaurant do you first want to visit?</a:t>
            </a:r>
          </a:p>
          <a:p>
            <a:endParaRPr lang="en-US" sz="1000" b="1" dirty="0"/>
          </a:p>
          <a:p>
            <a:r>
              <a:rPr lang="en-US" sz="1400" b="1" dirty="0"/>
              <a:t>6:10 – Land Acknowledgement – Volunteer request</a:t>
            </a:r>
            <a:endParaRPr lang="en-US" sz="1400" b="1" dirty="0">
              <a:highlight>
                <a:srgbClr val="00FF00"/>
              </a:highlight>
            </a:endParaRPr>
          </a:p>
          <a:p>
            <a:endParaRPr lang="en-US" sz="1000" b="1" dirty="0"/>
          </a:p>
          <a:p>
            <a:r>
              <a:rPr lang="en-US" sz="1400" b="1" dirty="0"/>
              <a:t>6:12 – Review and approve or revise this agenda</a:t>
            </a:r>
          </a:p>
          <a:p>
            <a:endParaRPr lang="en-US" sz="1000" b="1" dirty="0"/>
          </a:p>
          <a:p>
            <a:r>
              <a:rPr lang="en-US" sz="1400" b="1" dirty="0"/>
              <a:t>6:14 - Approve or revise notes from 1-4 meeting</a:t>
            </a:r>
          </a:p>
          <a:p>
            <a:endParaRPr lang="en-US" sz="1000" b="1" dirty="0"/>
          </a:p>
          <a:p>
            <a:r>
              <a:rPr lang="en-US" sz="1400" b="1" dirty="0"/>
              <a:t>6:15 – Update:  Land Acknowledgement motion and Statement – Jessica &amp; James</a:t>
            </a:r>
          </a:p>
          <a:p>
            <a:r>
              <a:rPr lang="en-US" sz="1400" b="1" dirty="0"/>
              <a:t>	</a:t>
            </a:r>
            <a:endParaRPr lang="en-US" sz="1000" b="1" dirty="0"/>
          </a:p>
          <a:p>
            <a:r>
              <a:rPr lang="en-US" sz="1400" b="1" dirty="0"/>
              <a:t>6:25 –  Discussion: Engage in meaningful communication with the Vashon-Maury community about equity barriers</a:t>
            </a:r>
          </a:p>
          <a:p>
            <a:r>
              <a:rPr lang="en-US" sz="1400" b="1" dirty="0"/>
              <a:t>	Volunteer request: develop a confidentiality policy</a:t>
            </a:r>
          </a:p>
          <a:p>
            <a:r>
              <a:rPr lang="en-US" sz="1400" b="1" dirty="0"/>
              <a:t>	Conversation with Erin Durrett</a:t>
            </a:r>
          </a:p>
          <a:p>
            <a:r>
              <a:rPr lang="en-US" sz="1400" b="1" dirty="0"/>
              <a:t>		- Erin’s shared experience as an informal caseworker for an island family of color looking for affordable housing</a:t>
            </a:r>
          </a:p>
          <a:p>
            <a:pPr lvl="2"/>
            <a:r>
              <a:rPr lang="en-US" sz="1400" b="1" dirty="0"/>
              <a:t>Discussion:  Outreach Initiative</a:t>
            </a:r>
          </a:p>
          <a:p>
            <a:r>
              <a:rPr lang="en-US" sz="1400" b="1" dirty="0"/>
              <a:t>		- Survey results:  Options for conducting our Outreach Initiative – Kevin</a:t>
            </a:r>
          </a:p>
          <a:p>
            <a:pPr lvl="4"/>
            <a:r>
              <a:rPr lang="en-US" sz="1400" b="1" dirty="0"/>
              <a:t>- Update: Definitions of Equity, Social Justice and Inclusion – Deborah</a:t>
            </a:r>
          </a:p>
          <a:p>
            <a:r>
              <a:rPr lang="en-US" sz="1400" b="1" dirty="0"/>
              <a:t>		- Update: Outreach goal statement language – Art</a:t>
            </a:r>
          </a:p>
          <a:p>
            <a:r>
              <a:rPr lang="en-US" sz="1400" b="1" dirty="0"/>
              <a:t>	Review and Update: Outreach Initiative signups – Kevin</a:t>
            </a:r>
          </a:p>
          <a:p>
            <a:pPr lvl="2"/>
            <a:r>
              <a:rPr lang="en-US" sz="1400" b="1" dirty="0"/>
              <a:t>Decision: Should we create a grass-roots survey, meet with community leaders or both?</a:t>
            </a:r>
          </a:p>
          <a:p>
            <a:endParaRPr lang="en-US" sz="1000" b="1" dirty="0"/>
          </a:p>
          <a:p>
            <a:endParaRPr lang="en-US" sz="1000" b="1" dirty="0"/>
          </a:p>
          <a:p>
            <a:r>
              <a:rPr lang="en-US" sz="1400" b="1" dirty="0"/>
              <a:t>7:20 – 2/1 Committee meeting call for priority topics</a:t>
            </a:r>
          </a:p>
          <a:p>
            <a:endParaRPr lang="en-US" sz="1000" b="1" dirty="0"/>
          </a:p>
          <a:p>
            <a:r>
              <a:rPr lang="en-US" sz="1400" b="1" dirty="0"/>
              <a:t>7:25 – Coffee pairings</a:t>
            </a:r>
          </a:p>
          <a:p>
            <a:endParaRPr lang="en-US" sz="1000" b="1" dirty="0"/>
          </a:p>
          <a:p>
            <a:r>
              <a:rPr lang="en-US" sz="1400" b="1" dirty="0"/>
              <a:t>7:30 – Adjourn</a:t>
            </a:r>
          </a:p>
          <a:p>
            <a:endParaRPr lang="en-US" sz="1400" b="1" dirty="0"/>
          </a:p>
          <a:p>
            <a:endParaRPr lang="en-US" sz="1400" b="1" dirty="0"/>
          </a:p>
          <a:p>
            <a:endParaRPr lang="en-US" sz="1400" b="1" dirty="0"/>
          </a:p>
          <a:p>
            <a:endParaRPr lang="en-US" sz="1400" b="1" dirty="0"/>
          </a:p>
          <a:p>
            <a:endParaRPr lang="en-US" sz="1600" b="1" dirty="0"/>
          </a:p>
          <a:p>
            <a:endParaRPr lang="en-US" sz="1100" b="1" dirty="0"/>
          </a:p>
        </p:txBody>
      </p:sp>
      <p:sp>
        <p:nvSpPr>
          <p:cNvPr id="3" name="Rectangle 2">
            <a:extLst>
              <a:ext uri="{FF2B5EF4-FFF2-40B4-BE49-F238E27FC236}">
                <a16:creationId xmlns:a16="http://schemas.microsoft.com/office/drawing/2014/main" id="{D187905E-CBD0-0DF9-3318-F0994B743D06}"/>
              </a:ext>
            </a:extLst>
          </p:cNvPr>
          <p:cNvSpPr/>
          <p:nvPr/>
        </p:nvSpPr>
        <p:spPr>
          <a:xfrm>
            <a:off x="8933657" y="1239345"/>
            <a:ext cx="2226892" cy="1107996"/>
          </a:xfrm>
          <a:prstGeom prst="rect">
            <a:avLst/>
          </a:prstGeom>
          <a:noFill/>
          <a:ln w="28575">
            <a:noFill/>
          </a:ln>
        </p:spPr>
        <p:txBody>
          <a:bodyPr wrap="none" lIns="91440" tIns="45720" rIns="91440" bIns="45720">
            <a:spAutoFit/>
          </a:bodyPr>
          <a:lstStyle/>
          <a:p>
            <a:pPr algn="ctr"/>
            <a:r>
              <a:rPr lang="en-US" sz="6600" b="1" dirty="0">
                <a:ln w="6600">
                  <a:solidFill>
                    <a:schemeClr val="accent2"/>
                  </a:solidFill>
                  <a:prstDash val="solid"/>
                </a:ln>
                <a:solidFill>
                  <a:srgbClr val="FFFFFF"/>
                </a:solidFill>
                <a:effectLst>
                  <a:outerShdw dist="38100" dir="2700000" algn="tl" rotWithShape="0">
                    <a:schemeClr val="accent2"/>
                  </a:outerShdw>
                </a:effectLst>
              </a:rPr>
              <a:t>FINAL</a:t>
            </a:r>
            <a:endParaRPr lang="en-US" sz="6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TextBox 3">
            <a:extLst>
              <a:ext uri="{FF2B5EF4-FFF2-40B4-BE49-F238E27FC236}">
                <a16:creationId xmlns:a16="http://schemas.microsoft.com/office/drawing/2014/main" id="{AEB7BBA5-2229-0D91-3301-BFE461D5E36B}"/>
              </a:ext>
            </a:extLst>
          </p:cNvPr>
          <p:cNvSpPr txBox="1"/>
          <p:nvPr/>
        </p:nvSpPr>
        <p:spPr>
          <a:xfrm>
            <a:off x="7543799" y="3958391"/>
            <a:ext cx="1037463" cy="261610"/>
          </a:xfrm>
          <a:prstGeom prst="rect">
            <a:avLst/>
          </a:prstGeom>
          <a:noFill/>
        </p:spPr>
        <p:txBody>
          <a:bodyPr wrap="none" rtlCol="0">
            <a:spAutoFit/>
          </a:bodyPr>
          <a:lstStyle/>
          <a:p>
            <a:r>
              <a:rPr lang="en-US" sz="1100" dirty="0">
                <a:highlight>
                  <a:srgbClr val="FFFF00"/>
                </a:highlight>
              </a:rPr>
              <a:t>Did not discuss</a:t>
            </a:r>
          </a:p>
        </p:txBody>
      </p:sp>
      <p:sp>
        <p:nvSpPr>
          <p:cNvPr id="7" name="TextBox 6">
            <a:extLst>
              <a:ext uri="{FF2B5EF4-FFF2-40B4-BE49-F238E27FC236}">
                <a16:creationId xmlns:a16="http://schemas.microsoft.com/office/drawing/2014/main" id="{54401402-F399-5E93-ADBE-BF7E2D3973EE}"/>
              </a:ext>
            </a:extLst>
          </p:cNvPr>
          <p:cNvSpPr txBox="1"/>
          <p:nvPr/>
        </p:nvSpPr>
        <p:spPr>
          <a:xfrm>
            <a:off x="7323219" y="4182983"/>
            <a:ext cx="1037463" cy="261610"/>
          </a:xfrm>
          <a:prstGeom prst="rect">
            <a:avLst/>
          </a:prstGeom>
          <a:noFill/>
        </p:spPr>
        <p:txBody>
          <a:bodyPr wrap="none" rtlCol="0">
            <a:spAutoFit/>
          </a:bodyPr>
          <a:lstStyle/>
          <a:p>
            <a:r>
              <a:rPr lang="en-US" sz="1100" dirty="0">
                <a:highlight>
                  <a:srgbClr val="FFFF00"/>
                </a:highlight>
              </a:rPr>
              <a:t>Did not discuss</a:t>
            </a:r>
          </a:p>
        </p:txBody>
      </p:sp>
      <p:sp>
        <p:nvSpPr>
          <p:cNvPr id="9" name="TextBox 8">
            <a:extLst>
              <a:ext uri="{FF2B5EF4-FFF2-40B4-BE49-F238E27FC236}">
                <a16:creationId xmlns:a16="http://schemas.microsoft.com/office/drawing/2014/main" id="{3E071367-BB1B-65EE-7B75-EC9867D31B40}"/>
              </a:ext>
            </a:extLst>
          </p:cNvPr>
          <p:cNvSpPr txBox="1"/>
          <p:nvPr/>
        </p:nvSpPr>
        <p:spPr>
          <a:xfrm>
            <a:off x="5887449" y="4359447"/>
            <a:ext cx="1037463" cy="261610"/>
          </a:xfrm>
          <a:prstGeom prst="rect">
            <a:avLst/>
          </a:prstGeom>
          <a:noFill/>
        </p:spPr>
        <p:txBody>
          <a:bodyPr wrap="none" rtlCol="0">
            <a:spAutoFit/>
          </a:bodyPr>
          <a:lstStyle/>
          <a:p>
            <a:r>
              <a:rPr lang="en-US" sz="1100" dirty="0">
                <a:highlight>
                  <a:srgbClr val="FFFF00"/>
                </a:highlight>
              </a:rPr>
              <a:t>Did not discuss</a:t>
            </a:r>
          </a:p>
        </p:txBody>
      </p:sp>
      <p:sp>
        <p:nvSpPr>
          <p:cNvPr id="10" name="TextBox 9">
            <a:extLst>
              <a:ext uri="{FF2B5EF4-FFF2-40B4-BE49-F238E27FC236}">
                <a16:creationId xmlns:a16="http://schemas.microsoft.com/office/drawing/2014/main" id="{5DB92229-A77E-03FA-482A-9206FE1A8A1D}"/>
              </a:ext>
            </a:extLst>
          </p:cNvPr>
          <p:cNvSpPr txBox="1"/>
          <p:nvPr/>
        </p:nvSpPr>
        <p:spPr>
          <a:xfrm>
            <a:off x="5390145" y="4596071"/>
            <a:ext cx="1037463" cy="261610"/>
          </a:xfrm>
          <a:prstGeom prst="rect">
            <a:avLst/>
          </a:prstGeom>
          <a:noFill/>
        </p:spPr>
        <p:txBody>
          <a:bodyPr wrap="none" rtlCol="0">
            <a:spAutoFit/>
          </a:bodyPr>
          <a:lstStyle/>
          <a:p>
            <a:r>
              <a:rPr lang="en-US" sz="1100" dirty="0">
                <a:highlight>
                  <a:srgbClr val="FFFF00"/>
                </a:highlight>
              </a:rPr>
              <a:t>Did not discuss</a:t>
            </a:r>
          </a:p>
        </p:txBody>
      </p:sp>
      <p:sp>
        <p:nvSpPr>
          <p:cNvPr id="11" name="TextBox 10">
            <a:extLst>
              <a:ext uri="{FF2B5EF4-FFF2-40B4-BE49-F238E27FC236}">
                <a16:creationId xmlns:a16="http://schemas.microsoft.com/office/drawing/2014/main" id="{2E5AE001-B600-AFBD-C241-BA62933B30D6}"/>
              </a:ext>
            </a:extLst>
          </p:cNvPr>
          <p:cNvSpPr txBox="1"/>
          <p:nvPr/>
        </p:nvSpPr>
        <p:spPr>
          <a:xfrm>
            <a:off x="7792458" y="4808631"/>
            <a:ext cx="1037463" cy="261610"/>
          </a:xfrm>
          <a:prstGeom prst="rect">
            <a:avLst/>
          </a:prstGeom>
          <a:noFill/>
        </p:spPr>
        <p:txBody>
          <a:bodyPr wrap="none" rtlCol="0">
            <a:spAutoFit/>
          </a:bodyPr>
          <a:lstStyle/>
          <a:p>
            <a:r>
              <a:rPr lang="en-US" sz="1100" dirty="0">
                <a:highlight>
                  <a:srgbClr val="FFFF00"/>
                </a:highlight>
              </a:rPr>
              <a:t>Did not discuss</a:t>
            </a:r>
          </a:p>
        </p:txBody>
      </p:sp>
    </p:spTree>
    <p:extLst>
      <p:ext uri="{BB962C8B-B14F-4D97-AF65-F5344CB8AC3E}">
        <p14:creationId xmlns:p14="http://schemas.microsoft.com/office/powerpoint/2010/main" val="86835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2815896" y="-27838"/>
            <a:ext cx="6453305"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Land Acknowledgement</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79793"/>
            <a:ext cx="11565924" cy="5909310"/>
          </a:xfrm>
          <a:prstGeom prst="rect">
            <a:avLst/>
          </a:prstGeom>
          <a:solidFill>
            <a:srgbClr val="BECBD1"/>
          </a:solidFill>
        </p:spPr>
        <p:txBody>
          <a:bodyPr wrap="square" rtlCol="0">
            <a:spAutoFit/>
          </a:bodyPr>
          <a:lstStyle/>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(A) Please take a moment of silence to acknowledge and show our respect to the Coast Salish people. [insert 30 seconds of silence].  We gratefully honor Coast Salish People for their land stewardship and commit to continuing to grow our relationships with them and the lands we now live on.</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(B) Please join me in acknowledging the Coast Salish People. The land we occupy today is their ancestral land. For thousands of years they lived on it, stewarding its resources with care and wisdom. Today with gratitude, we acknowledge them and their elders, past present and emerging and recognize that this land remains a vital part of their cultural sovereignty.</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(C) We acknowledge the people of the Puyallup tribe and that we are on their traditional land. We gratefully honor the Puyallup and commit to building relationships with the homelands of the Puyallup tribe. We commit to stewarding the land in partnership and preventing the erasure of the </a:t>
            </a:r>
            <a:r>
              <a:rPr lang="en-US" sz="1400" dirty="0" err="1">
                <a:effectLst/>
                <a:latin typeface="Century Gothic" panose="020B0502020202020204" pitchFamily="34" charset="0"/>
                <a:ea typeface="Calibri" panose="020F0502020204030204" pitchFamily="34" charset="0"/>
                <a:cs typeface="Al Bayan Plain"/>
              </a:rPr>
              <a:t>Twulshootseed</a:t>
            </a:r>
            <a:r>
              <a:rPr lang="en-US" sz="1400" dirty="0">
                <a:effectLst/>
                <a:latin typeface="Century Gothic" panose="020B0502020202020204" pitchFamily="34" charset="0"/>
                <a:ea typeface="Calibri" panose="020F0502020204030204" pitchFamily="34" charset="0"/>
                <a:cs typeface="Al Bayan Plain"/>
              </a:rPr>
              <a:t> language and the history of the Puyallup people.</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(D). We acknowledge and honor the tribes of WA state as political entities. We commit to respecting the laws of treaties and sovereignty under the United States constitution article VI.</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We commit to taking actions of reconciliation, working with the tribes to identify ways to steward the land, restore habitats, and fostering practices that will benefit future generations.</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(E). Please join me in paying respects to the Coast Salish people including the </a:t>
            </a:r>
            <a:r>
              <a:rPr lang="en-US" sz="1400" dirty="0" err="1">
                <a:effectLst/>
                <a:latin typeface="Century Gothic" panose="020B0502020202020204" pitchFamily="34" charset="0"/>
                <a:ea typeface="Calibri" panose="020F0502020204030204" pitchFamily="34" charset="0"/>
                <a:cs typeface="Al Bayan Plain"/>
              </a:rPr>
              <a:t>S~xwbabs</a:t>
            </a:r>
            <a:r>
              <a:rPr lang="en-US" sz="1400" dirty="0">
                <a:effectLst/>
                <a:latin typeface="Century Gothic" panose="020B0502020202020204" pitchFamily="34" charset="0"/>
                <a:ea typeface="Calibri" panose="020F0502020204030204" pitchFamily="34" charset="0"/>
                <a:cs typeface="Al Bayan Plain"/>
              </a:rPr>
              <a:t>, the </a:t>
            </a:r>
            <a:r>
              <a:rPr lang="en-US" sz="1400" dirty="0" err="1">
                <a:effectLst/>
                <a:latin typeface="Century Gothic" panose="020B0502020202020204" pitchFamily="34" charset="0"/>
                <a:ea typeface="Calibri" panose="020F0502020204030204" pitchFamily="34" charset="0"/>
                <a:cs typeface="Al Bayan Plain"/>
              </a:rPr>
              <a:t>S’homami</a:t>
            </a:r>
            <a:r>
              <a:rPr lang="en-US" sz="1400" dirty="0">
                <a:effectLst/>
                <a:latin typeface="Century Gothic" panose="020B0502020202020204" pitchFamily="34" charset="0"/>
                <a:ea typeface="Calibri" panose="020F0502020204030204" pitchFamily="34" charset="0"/>
                <a:cs typeface="Al Bayan Plain"/>
              </a:rPr>
              <a:t>, the </a:t>
            </a:r>
            <a:r>
              <a:rPr lang="en-US" sz="1400" dirty="0" err="1">
                <a:effectLst/>
                <a:latin typeface="Century Gothic" panose="020B0502020202020204" pitchFamily="34" charset="0"/>
                <a:ea typeface="Calibri" panose="020F0502020204030204" pitchFamily="34" charset="0"/>
                <a:cs typeface="Al Bayan Plain"/>
              </a:rPr>
              <a:t>Swobabe</a:t>
            </a:r>
            <a:r>
              <a:rPr lang="en-US" sz="1400" dirty="0">
                <a:effectLst/>
                <a:latin typeface="Century Gothic" panose="020B0502020202020204" pitchFamily="34" charset="0"/>
                <a:ea typeface="Calibri" panose="020F0502020204030204" pitchFamily="34" charset="0"/>
                <a:cs typeface="Al Bayan Plain"/>
              </a:rPr>
              <a:t>, the Puyallup and the Muckleshoot and those who we do not name. </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They built their homes, told stories, created community, birthed children, fought battles, developed medicine, buried relatives, created art, and lived in unity with the natural world for thousands of years.</a:t>
            </a:r>
            <a:endParaRPr lang="en-US" sz="1400" dirty="0">
              <a:effectLst/>
              <a:latin typeface="Georgia" panose="02040502050405020303" pitchFamily="18" charset="0"/>
              <a:ea typeface="Calibri" panose="020F0502020204030204" pitchFamily="34" charset="0"/>
              <a:cs typeface="Al Bayan Plain"/>
            </a:endParaRPr>
          </a:p>
          <a:p>
            <a:pPr marL="0" marR="0">
              <a:spcBef>
                <a:spcPts val="0"/>
              </a:spcBef>
              <a:spcAft>
                <a:spcPts val="0"/>
              </a:spcAft>
            </a:pPr>
            <a:r>
              <a:rPr lang="en-US" sz="1400" dirty="0">
                <a:effectLst/>
                <a:latin typeface="Century Gothic" panose="020B0502020202020204" pitchFamily="34" charset="0"/>
                <a:ea typeface="Calibri" panose="020F0502020204030204" pitchFamily="34" charset="0"/>
                <a:cs typeface="Al Bayan Plain"/>
              </a:rPr>
              <a:t>We pay our respect to your relatives, your elders and your ancestors past, present and emerging. We acknowledge that we have benefited significantly from the intentional care they have provided that continues to preserve our natural resources for present and future generations. This Acknowledgement does not take the place of authentic relationships with Indigenous communities. but merely serves as a step in honoring the land and resisting the erasure of Indigenous people, past, present and future.</a:t>
            </a:r>
          </a:p>
          <a:p>
            <a:pPr marL="0" marR="0">
              <a:spcBef>
                <a:spcPts val="0"/>
              </a:spcBef>
              <a:spcAft>
                <a:spcPts val="0"/>
              </a:spcAft>
            </a:pPr>
            <a:endParaRPr lang="en-US" sz="1400" dirty="0">
              <a:latin typeface="Century Gothic" panose="020B0502020202020204" pitchFamily="34" charset="0"/>
              <a:ea typeface="Calibri" panose="020F0502020204030204" pitchFamily="34" charset="0"/>
              <a:cs typeface="Al Bayan Plain"/>
            </a:endParaRPr>
          </a:p>
          <a:p>
            <a:pPr marL="0" marR="0">
              <a:spcBef>
                <a:spcPts val="0"/>
              </a:spcBef>
              <a:spcAft>
                <a:spcPts val="0"/>
              </a:spcAft>
            </a:pPr>
            <a:endParaRPr lang="en-US" sz="1400" dirty="0">
              <a:effectLst/>
              <a:latin typeface="Georgia" panose="02040502050405020303" pitchFamily="18" charset="0"/>
              <a:ea typeface="Calibri" panose="020F0502020204030204" pitchFamily="34" charset="0"/>
              <a:cs typeface="Al Bayan Plain"/>
            </a:endParaRPr>
          </a:p>
        </p:txBody>
      </p:sp>
    </p:spTree>
    <p:extLst>
      <p:ext uri="{BB962C8B-B14F-4D97-AF65-F5344CB8AC3E}">
        <p14:creationId xmlns:p14="http://schemas.microsoft.com/office/powerpoint/2010/main" val="381673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575312" y="-27838"/>
            <a:ext cx="10934468"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Suggested 2/1 Topics</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187159" y="992550"/>
            <a:ext cx="11832122" cy="5755486"/>
          </a:xfrm>
          <a:prstGeom prst="rect">
            <a:avLst/>
          </a:prstGeom>
          <a:solidFill>
            <a:srgbClr val="BECBD1"/>
          </a:solidFill>
        </p:spPr>
        <p:txBody>
          <a:bodyPr wrap="square" rtlCol="0">
            <a:spAutoFit/>
          </a:bodyPr>
          <a:lstStyle/>
          <a:p>
            <a:pPr>
              <a:lnSpc>
                <a:spcPct val="200000"/>
              </a:lnSpc>
            </a:pPr>
            <a:r>
              <a:rPr lang="en-US" sz="1600" b="1" u="sng" dirty="0"/>
              <a:t>Agenda items suggested by Equity Committee members for our next meeting</a:t>
            </a:r>
            <a:r>
              <a:rPr lang="en-US" sz="1600" b="1" dirty="0"/>
              <a:t>:</a:t>
            </a:r>
          </a:p>
          <a:p>
            <a:pPr marL="285750" indent="-285750">
              <a:lnSpc>
                <a:spcPct val="200000"/>
              </a:lnSpc>
              <a:buFont typeface="Arial" panose="020B0604020202020204" pitchFamily="34" charset="0"/>
              <a:buChar char="•"/>
            </a:pPr>
            <a:r>
              <a:rPr lang="en-US" sz="1600" b="1" dirty="0"/>
              <a:t>Outreach Initiative:</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Update definitions of Equity, Social Justice and Inclusion</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What type of education information should we develop to send out in advance of our Outreach?</a:t>
            </a:r>
          </a:p>
          <a:p>
            <a:pPr marL="1257300" lvl="2" indent="-342900">
              <a:lnSpc>
                <a:spcPct val="107000"/>
              </a:lnSpc>
              <a:buFont typeface="Calibri" panose="020F0502020204030204" pitchFamily="34" charset="0"/>
              <a:buChar char="-"/>
            </a:pPr>
            <a:r>
              <a:rPr lang="en-US" sz="1600" dirty="0">
                <a:latin typeface="Calibri" panose="020F0502020204030204" pitchFamily="34" charset="0"/>
                <a:cs typeface="Times New Roman" panose="02020603050405020304" pitchFamily="18" charset="0"/>
              </a:rPr>
              <a:t>Confidentiality Policy – we should create one</a:t>
            </a:r>
          </a:p>
          <a:p>
            <a:pPr marL="285750" indent="-285750">
              <a:lnSpc>
                <a:spcPct val="200000"/>
              </a:lnSpc>
              <a:buFont typeface="Arial" panose="020B0604020202020204" pitchFamily="34" charset="0"/>
              <a:buChar char="•"/>
            </a:pPr>
            <a:r>
              <a:rPr lang="en-US" sz="1600" b="1" dirty="0"/>
              <a:t>GARE Toolkit and Review of current Council by-laws / standing rules equity provisions – where do these fit into our process?</a:t>
            </a:r>
          </a:p>
          <a:p>
            <a:pPr marL="285750" indent="-285750">
              <a:lnSpc>
                <a:spcPct val="200000"/>
              </a:lnSpc>
              <a:buFont typeface="Arial" panose="020B0604020202020204" pitchFamily="34" charset="0"/>
              <a:buChar char="•"/>
            </a:pPr>
            <a:r>
              <a:rPr lang="en-US" sz="1600" b="1" dirty="0"/>
              <a:t>Items suggested during or following the meeting:</a:t>
            </a:r>
          </a:p>
          <a:p>
            <a:pPr marL="742950" lvl="1" indent="-285750">
              <a:lnSpc>
                <a:spcPct val="200000"/>
              </a:lnSpc>
              <a:buFont typeface="Arial" panose="020B0604020202020204" pitchFamily="34" charset="0"/>
              <a:buChar char="•"/>
            </a:pPr>
            <a:r>
              <a:rPr lang="en-US" sz="1200" b="1" dirty="0">
                <a:highlight>
                  <a:srgbClr val="FFFF00"/>
                </a:highlight>
              </a:rPr>
              <a:t>No additional agenda items were recommended at this meeting</a:t>
            </a: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p:txBody>
      </p:sp>
    </p:spTree>
    <p:extLst>
      <p:ext uri="{BB962C8B-B14F-4D97-AF65-F5344CB8AC3E}">
        <p14:creationId xmlns:p14="http://schemas.microsoft.com/office/powerpoint/2010/main" val="215657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97958" y="-11796"/>
            <a:ext cx="12280991" cy="1754326"/>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Vashon-Maury Island Community Council</a:t>
            </a:r>
          </a:p>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Meeting</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0" y="1749768"/>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43678" y="2482496"/>
            <a:ext cx="4204179" cy="1107996"/>
          </a:xfrm>
          <a:prstGeom prst="rect">
            <a:avLst/>
          </a:prstGeom>
          <a:noFill/>
        </p:spPr>
        <p:txBody>
          <a:bodyPr wrap="square" rtlCol="0">
            <a:spAutoFit/>
          </a:bodyPr>
          <a:lstStyle/>
          <a:p>
            <a:r>
              <a:rPr lang="en-US" sz="6600" b="1" dirty="0"/>
              <a:t>Adjourned!</a:t>
            </a:r>
          </a:p>
        </p:txBody>
      </p:sp>
    </p:spTree>
    <p:extLst>
      <p:ext uri="{BB962C8B-B14F-4D97-AF65-F5344CB8AC3E}">
        <p14:creationId xmlns:p14="http://schemas.microsoft.com/office/powerpoint/2010/main" val="3008785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104505</TotalTime>
  <Words>771</Words>
  <Application>Microsoft Office PowerPoint</Application>
  <PresentationFormat>Widescreen</PresentationFormat>
  <Paragraphs>74</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Georgia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jones</dc:creator>
  <cp:lastModifiedBy>kevin jones</cp:lastModifiedBy>
  <cp:revision>130</cp:revision>
  <dcterms:created xsi:type="dcterms:W3CDTF">2022-03-01T08:29:31Z</dcterms:created>
  <dcterms:modified xsi:type="dcterms:W3CDTF">2023-02-02T04:01:36Z</dcterms:modified>
</cp:coreProperties>
</file>