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26"/>
  </p:notesMasterIdLst>
  <p:handoutMasterIdLst>
    <p:handoutMasterId r:id="rId27"/>
  </p:handoutMasterIdLst>
  <p:sldIdLst>
    <p:sldId id="342" r:id="rId6"/>
    <p:sldId id="388" r:id="rId7"/>
    <p:sldId id="389" r:id="rId8"/>
    <p:sldId id="374" r:id="rId9"/>
    <p:sldId id="373" r:id="rId10"/>
    <p:sldId id="375" r:id="rId11"/>
    <p:sldId id="382" r:id="rId12"/>
    <p:sldId id="384" r:id="rId13"/>
    <p:sldId id="391" r:id="rId14"/>
    <p:sldId id="392" r:id="rId15"/>
    <p:sldId id="396" r:id="rId16"/>
    <p:sldId id="393" r:id="rId17"/>
    <p:sldId id="394" r:id="rId18"/>
    <p:sldId id="395" r:id="rId19"/>
    <p:sldId id="399" r:id="rId20"/>
    <p:sldId id="397" r:id="rId21"/>
    <p:sldId id="398" r:id="rId22"/>
    <p:sldId id="378" r:id="rId23"/>
    <p:sldId id="380" r:id="rId24"/>
    <p:sldId id="3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3FBFE"/>
    <a:srgbClr val="000000"/>
    <a:srgbClr val="05202E"/>
    <a:srgbClr val="051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0A1B5D5-9B99-4C35-A422-299274C8766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5388" autoAdjust="0"/>
  </p:normalViewPr>
  <p:slideViewPr>
    <p:cSldViewPr snapToGrid="0" snapToObjects="1" showGuides="1">
      <p:cViewPr varScale="1">
        <p:scale>
          <a:sx n="25" d="100"/>
          <a:sy n="25" d="100"/>
        </p:scale>
        <p:origin x="1388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459878-C319-6BF3-52DC-16FA4340A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FA7FC-DFAE-8499-5A3E-AD9648D7FC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BFD57-AB0A-470B-A7AF-56DFE7B5174A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C12BB-9544-9F9A-BEDA-E716864385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E77E4-B9A2-A882-9240-3AE65EE217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61A1-75D9-49F7-83EB-F58726426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339F-6CEA-4641-BE08-40DAFD6FCF25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5CB5-5666-5049-9AE0-38EFD385C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7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6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22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2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1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9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4799"/>
            <a:ext cx="12191998" cy="3215641"/>
          </a:xfrm>
        </p:spPr>
        <p:txBody>
          <a:bodyPr lIns="0" rIns="0" bIns="0" anchor="b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8B9CAE2-F3DD-D6D3-96C8-D947A41177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" y="3670628"/>
            <a:ext cx="12191997" cy="2577772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 cap="all" spc="600" baseline="0">
                <a:solidFill>
                  <a:schemeClr val="accent3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1932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23B0D0-B01D-0BB0-6127-A878BE49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39728" y="-6350"/>
            <a:ext cx="6154615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627" y="173736"/>
            <a:ext cx="4352662" cy="220370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C363351-4779-B42E-ED7A-C4AF2920BAB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36550" y="336550"/>
            <a:ext cx="5303640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889627" y="3104277"/>
            <a:ext cx="4371560" cy="3022201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712911-615E-724B-FC0F-99629152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89627" y="2679480"/>
            <a:ext cx="4352662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82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FFF0E2-6B47-67EB-D6AA-D972E7B7C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350"/>
            <a:ext cx="464695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827F6F-999F-23E9-8C09-325D1A76B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80134"/>
            <a:ext cx="3114078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171396"/>
            <a:ext cx="3736630" cy="2202350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41716" y="3078480"/>
            <a:ext cx="3108193" cy="30479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D360C16C-E69B-FDEF-F033-CA9A2E238288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5067300" y="404813"/>
            <a:ext cx="6705600" cy="6048375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0721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96A82D-0723-4BA3-0283-9F0D67B0C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0A5FD-BDFB-45F2-E644-E93FB81CA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416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562" y="433906"/>
            <a:ext cx="10515601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14302" y="2465535"/>
            <a:ext cx="7303538" cy="3427265"/>
          </a:xfrm>
        </p:spPr>
        <p:txBody>
          <a:bodyPr/>
          <a:lstStyle>
            <a:lvl1pPr marL="283464" indent="-283464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6928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2pPr>
            <a:lvl3pPr marL="859536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3pPr>
            <a:lvl4pPr marL="115214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7FC75E-AA73-003E-D4E3-B1819886AF9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392160" y="2465388"/>
            <a:ext cx="2856865" cy="342741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D51531-1219-2E4B-DCE7-C6FD9D80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C02E56-87A4-158A-F0B0-DB8E9BE3A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91547"/>
            <a:ext cx="10546763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643842"/>
            <a:ext cx="10515601" cy="1140849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71D7DE3-05F5-8052-02FA-6EF9717E15B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5025" y="2560638"/>
            <a:ext cx="10515600" cy="3478212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68DE94-FC46-A848-7949-ABFEADADE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89F5C3D-E9E6-75E0-BF7D-799B5CFE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75462" y="4137"/>
            <a:ext cx="7616537" cy="6853863"/>
            <a:chOff x="4575462" y="4137"/>
            <a:chExt cx="7616537" cy="68538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1D2C2-40C4-6B80-E8C6-B4CE94C23037}"/>
                </a:ext>
              </a:extLst>
            </p:cNvPr>
            <p:cNvGrpSpPr/>
            <p:nvPr/>
          </p:nvGrpSpPr>
          <p:grpSpPr>
            <a:xfrm>
              <a:off x="4575462" y="691665"/>
              <a:ext cx="364018" cy="857035"/>
              <a:chOff x="468157" y="1144246"/>
              <a:chExt cx="364018" cy="85703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C904D88-E1BE-F1FA-D405-F55DA966D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05405" y="1144246"/>
                <a:ext cx="126770" cy="12677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Graphic 12">
                <a:extLst>
                  <a:ext uri="{FF2B5EF4-FFF2-40B4-BE49-F238E27FC236}">
                    <a16:creationId xmlns:a16="http://schemas.microsoft.com/office/drawing/2014/main" id="{1D8F0816-C429-D32E-058B-33405874D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68157" y="1963496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4" name="Content Placeholder 14">
              <a:extLst>
                <a:ext uri="{FF2B5EF4-FFF2-40B4-BE49-F238E27FC236}">
                  <a16:creationId xmlns:a16="http://schemas.microsoft.com/office/drawing/2014/main" id="{14AC0A97-7D79-3DBE-FB53-A9EBFD806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2796" y="4137"/>
              <a:ext cx="5649203" cy="685386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E83F98-B388-2594-BACB-E3DB652C9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831" y="173735"/>
            <a:ext cx="4409514" cy="2203704"/>
          </a:xfrm>
        </p:spPr>
        <p:txBody>
          <a:bodyPr anchor="b">
            <a:noAutofit/>
          </a:bodyPr>
          <a:lstStyle>
            <a:lvl1pPr>
              <a:defRPr sz="32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9D0F3E-69D8-49F3-5D7A-71FDC4E3EEE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1850" y="3079119"/>
            <a:ext cx="4413250" cy="2752725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CFC792-44F7-2497-E19D-8FB08AFF9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79192"/>
            <a:ext cx="4101929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26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6A7F-11CE-81DD-1CD9-863FDBF07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007D2-ACCC-FE12-5E8E-35A289DC7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03E5-2505-900A-8A4F-A09ACD2B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955-738E-498C-BDD8-F8E17DFAC25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33FBF-EBF8-3712-FFA4-3D1C76B5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0C419-E9B6-10E1-E696-58A665852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C7F4-40B8-48CF-BE77-537AD8B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2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EA064-836B-1D8D-CCBF-F0FD30A4B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D59BE-3510-A307-2EA3-4DC429AC8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D366F-A988-AF7C-96B7-6B36D116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955-738E-498C-BDD8-F8E17DFAC25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8B996-2CF5-A1E0-9E92-EE60671B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42A76-0D12-8C1F-5815-DBDBBD50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C7F4-40B8-48CF-BE77-537AD8B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89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F2DBF-EE97-92F8-F52A-E1D6A59D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D4561-963A-2A49-95D1-52CF0365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446FE-1198-FC09-A6C5-001C29FA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955-738E-498C-BDD8-F8E17DFAC25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C41EB-AD7A-ABD9-D3EA-E83547E78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470A-158C-1F2C-B571-0913F155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C7F4-40B8-48CF-BE77-537AD8B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43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61D45-3008-64E8-0A74-30AF1E77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3449-AA76-381C-7053-9B70A4B52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1AB24-FF52-B79E-D3A3-7AA3B074B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A26E5-5F98-E3F6-A591-A7F299C31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955-738E-498C-BDD8-F8E17DFAC25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7324-D00F-56D4-EF06-6093903A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520F7-1B3C-93CE-941E-9BFEC7E5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C7F4-40B8-48CF-BE77-537AD8B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09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DBD7-2399-6A29-A42C-4953A26A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18F08-EC31-47BC-A476-9C84EC194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6A400-2E0B-CAEB-B851-9F305AB6B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3D378-32BF-2B63-0DFF-30AFD77CE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406D7D-DF31-44D8-C232-9F0C8652A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C3052-A4E7-15CD-CF4C-E1EA7680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955-738E-498C-BDD8-F8E17DFAC25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916D6-F773-18E4-4A21-246F3391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850D41-E071-8578-282C-50C523AA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C7F4-40B8-48CF-BE77-537AD8B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4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1821180"/>
            <a:ext cx="12191994" cy="3215641"/>
          </a:xfrm>
        </p:spPr>
        <p:txBody>
          <a:bodyPr lIns="0" rIns="0" bIns="0" anchor="ctr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50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097F-BB96-7771-DE2C-9F004213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979E4-D0BA-1B4E-3794-FB23B921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955-738E-498C-BDD8-F8E17DFAC25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B7314-D668-6709-6778-E8074277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BE6D4-CC2F-81D7-CA87-56D776FA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C7F4-40B8-48CF-BE77-537AD8B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83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5E847-E739-740C-2DE9-E1CAB1D7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955-738E-498C-BDD8-F8E17DFAC25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B6B76-99BE-336E-0333-06375AC8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E68B1-2422-7CF6-19C7-BB7A6B59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C7F4-40B8-48CF-BE77-537AD8B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51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AD93-F28F-1D78-6ADA-07F8C2322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B84E-A776-0CC2-6FA9-326319180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1E2BE-8D0B-82C6-89A8-83FEAE9B7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D617C-D024-A202-783B-42EEE20A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955-738E-498C-BDD8-F8E17DFAC25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F33A-24FD-D0D6-C778-704C2179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AFE6D-7593-F03C-22B3-CDF20EC1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C7F4-40B8-48CF-BE77-537AD8B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34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E900E-0C58-39BA-43AA-C0223625C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9FBA05-84A0-ADB9-1B7E-AF01678EB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5BA47-E264-82AF-0917-B13169AC9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B91D4-3751-A735-B40B-656A0B857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955-738E-498C-BDD8-F8E17DFAC25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C6ACE-87BA-9D98-5AE9-B9A7177E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D72E4-75F6-21E8-F3B8-939726E5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C7F4-40B8-48CF-BE77-537AD8B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2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F288-FBA9-962B-DBC2-D34AD8AC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7AF5B-654A-4225-86AA-B9587A758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C1EA8-9EA4-950A-FF54-EA69D4CE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955-738E-498C-BDD8-F8E17DFAC25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7914B-305B-423B-F712-CC769DB7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84F71-CECD-AEA5-9D7F-75DFDC6D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C7F4-40B8-48CF-BE77-537AD8B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80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C3F05F-F316-60B9-33D4-A8E05E6CA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697CC-909E-522C-448D-E5E0DF550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11384-88CE-2710-91D4-B2DF59E2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955-738E-498C-BDD8-F8E17DFAC25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6AC28-DC1C-99BC-7C16-5C75C8A1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22E5F-AB5D-8520-DC3F-514DDA2A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C7F4-40B8-48CF-BE77-537AD8B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9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084D09-1B2D-4EE2-82A7-83196133B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6350"/>
            <a:ext cx="12185769" cy="6864350"/>
            <a:chOff x="0" y="-6350"/>
            <a:chExt cx="12185769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860AA6-1B14-DF89-B725-CC444E502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-6350"/>
              <a:ext cx="6160393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Content Placeholder 14">
              <a:extLst>
                <a:ext uri="{FF2B5EF4-FFF2-40B4-BE49-F238E27FC236}">
                  <a16:creationId xmlns:a16="http://schemas.microsoft.com/office/drawing/2014/main" id="{D172E570-D67F-4980-88C2-CF6560C1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50267" y="410125"/>
              <a:ext cx="6845628" cy="602537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90BF68-CF26-6705-CBFD-428BEB787EDB}"/>
                </a:ext>
              </a:extLst>
            </p:cNvPr>
            <p:cNvGrpSpPr/>
            <p:nvPr/>
          </p:nvGrpSpPr>
          <p:grpSpPr>
            <a:xfrm rot="10800000">
              <a:off x="5304704" y="259572"/>
              <a:ext cx="584267" cy="390181"/>
              <a:chOff x="1876516" y="596691"/>
              <a:chExt cx="584267" cy="39018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066F635-8DB9-B091-8467-D8F0327217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876516" y="842493"/>
                <a:ext cx="144379" cy="14437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Graphic 12">
                <a:extLst>
                  <a:ext uri="{FF2B5EF4-FFF2-40B4-BE49-F238E27FC236}">
                    <a16:creationId xmlns:a16="http://schemas.microsoft.com/office/drawing/2014/main" id="{882D2FD3-A05B-400C-6347-115486FFD9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360199" y="596691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0459F4-C5B9-4070-46D1-2E7DA3EF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66502" cy="1936866"/>
          </a:xfrm>
        </p:spPr>
        <p:txBody>
          <a:bodyPr anchor="b"/>
          <a:lstStyle>
            <a:lvl1pPr>
              <a:defRPr sz="3200" cap="all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F613B1-323C-4C25-4526-1D3313A71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20500"/>
            <a:ext cx="4471665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D2C2143-1936-BBDA-A6A8-40B6DBD16A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1" y="3097848"/>
            <a:ext cx="4466504" cy="3405187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04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5B81B-FCE8-FE9C-8F0A-6488B25F0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869" y="579120"/>
            <a:ext cx="11548261" cy="2733306"/>
          </a:xfrm>
        </p:spPr>
        <p:txBody>
          <a:bodyPr anchor="b">
            <a:noAutofit/>
          </a:bodyPr>
          <a:lstStyle>
            <a:lvl1pPr algn="ctr">
              <a:defRPr sz="32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877C2F-8190-18D9-5D24-5BD7B05A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868" y="3484615"/>
            <a:ext cx="11562303" cy="2387865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5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4209F-41AB-70E5-1B9E-7490900C5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1"/>
            <a:ext cx="12191997" cy="6857998"/>
          </a:xfrm>
          <a:prstGeom prst="rect">
            <a:avLst/>
          </a:prstGeom>
          <a:gradFill flip="none" rotWithShape="1">
            <a:gsLst>
              <a:gs pos="0">
                <a:srgbClr val="1A012C"/>
              </a:gs>
              <a:gs pos="45000">
                <a:srgbClr val="1A012C">
                  <a:alpha val="50000"/>
                </a:srgbClr>
              </a:gs>
              <a:gs pos="100000">
                <a:schemeClr val="accent6">
                  <a:lumMod val="5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D3409-585B-54E2-1DCC-AC58804E4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6350"/>
            <a:ext cx="6096000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891" y="511762"/>
            <a:ext cx="4960830" cy="2785158"/>
          </a:xfrm>
        </p:spPr>
        <p:txBody>
          <a:bodyPr anchor="b">
            <a:noAutofit/>
          </a:bodyPr>
          <a:lstStyle>
            <a:lvl1pPr algn="l">
              <a:defRPr sz="24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47B8A5C-E279-DB0B-E9D3-9274178761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2640" y="3484615"/>
            <a:ext cx="4958081" cy="238786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86C402-C5C5-2A54-C618-62673AD93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638" y="336550"/>
            <a:ext cx="5322887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1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318CE367-BBCB-F4AB-635F-4C9995EA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2356339" cy="6853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3FBBA-81E2-31F1-EF51-02706B5B5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56339" y="-6350"/>
            <a:ext cx="983180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D3746D-3CD1-FFA5-0019-AD0C588B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05669" y="2002443"/>
            <a:ext cx="7922116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5669" y="113097"/>
            <a:ext cx="7420819" cy="16563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9624CF4-7769-4663-3361-39136F5E20C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305669" y="2470150"/>
            <a:ext cx="7420819" cy="3676649"/>
          </a:xfr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</a:defRPr>
            </a:lvl3pPr>
            <a:lvl4pPr marL="16573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2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361F2FA-20C7-5447-C138-CE2CA186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" y="2"/>
            <a:ext cx="12191997" cy="6857998"/>
            <a:chOff x="3" y="2"/>
            <a:chExt cx="12191997" cy="68579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EDD626-82E4-71C6-25F1-CDA46B7B3F39}"/>
                </a:ext>
              </a:extLst>
            </p:cNvPr>
            <p:cNvSpPr/>
            <p:nvPr/>
          </p:nvSpPr>
          <p:spPr>
            <a:xfrm>
              <a:off x="3" y="2"/>
              <a:ext cx="12191997" cy="6857998"/>
            </a:xfrm>
            <a:prstGeom prst="rect">
              <a:avLst/>
            </a:prstGeom>
            <a:gradFill flip="none" rotWithShape="1">
              <a:gsLst>
                <a:gs pos="0">
                  <a:srgbClr val="1A012C"/>
                </a:gs>
                <a:gs pos="45000">
                  <a:srgbClr val="1A012C">
                    <a:alpha val="50000"/>
                  </a:srgbClr>
                </a:gs>
                <a:gs pos="100000">
                  <a:schemeClr val="accent6">
                    <a:lumMod val="5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C952AF-CE06-54F7-CB4A-1722F90A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" y="2"/>
              <a:ext cx="12191994" cy="685799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6EDFF3-843B-AAE9-DB73-423142606F52}"/>
                </a:ext>
              </a:extLst>
            </p:cNvPr>
            <p:cNvGrpSpPr/>
            <p:nvPr/>
          </p:nvGrpSpPr>
          <p:grpSpPr>
            <a:xfrm rot="5400000">
              <a:off x="1645776" y="1222395"/>
              <a:ext cx="431603" cy="412684"/>
              <a:chOff x="1870859" y="869908"/>
              <a:chExt cx="431603" cy="412684"/>
            </a:xfrm>
          </p:grpSpPr>
          <p:sp>
            <p:nvSpPr>
              <p:cNvPr id="12" name="Graphic 15">
                <a:extLst>
                  <a:ext uri="{FF2B5EF4-FFF2-40B4-BE49-F238E27FC236}">
                    <a16:creationId xmlns:a16="http://schemas.microsoft.com/office/drawing/2014/main" id="{312F4F85-6C79-201D-E20D-64CD4728E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01D71DAD-ECC6-A850-88E4-A4EDCF494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32CC6D-6024-2368-8EBA-4B7A2D6428BC}"/>
                </a:ext>
              </a:extLst>
            </p:cNvPr>
            <p:cNvGrpSpPr/>
            <p:nvPr/>
          </p:nvGrpSpPr>
          <p:grpSpPr>
            <a:xfrm rot="20626702">
              <a:off x="10248169" y="5448942"/>
              <a:ext cx="431603" cy="412684"/>
              <a:chOff x="1870859" y="869908"/>
              <a:chExt cx="431603" cy="412684"/>
            </a:xfrm>
          </p:grpSpPr>
          <p:sp>
            <p:nvSpPr>
              <p:cNvPr id="6" name="Graphic 15">
                <a:extLst>
                  <a:ext uri="{FF2B5EF4-FFF2-40B4-BE49-F238E27FC236}">
                    <a16:creationId xmlns:a16="http://schemas.microsoft.com/office/drawing/2014/main" id="{B05BE7BE-7D54-A09B-8A67-6B28CF6BB6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" name="Graphic 12">
                <a:extLst>
                  <a:ext uri="{FF2B5EF4-FFF2-40B4-BE49-F238E27FC236}">
                    <a16:creationId xmlns:a16="http://schemas.microsoft.com/office/drawing/2014/main" id="{258346A9-F75C-6704-EEED-CF7A8A0F8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2CC39D-03B1-4933-F236-462B5862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48" y="264160"/>
            <a:ext cx="6327105" cy="3373973"/>
          </a:xfrm>
        </p:spPr>
        <p:txBody>
          <a:bodyPr anchor="b"/>
          <a:lstStyle>
            <a:lvl1pPr algn="ctr">
              <a:defRPr sz="3200" cap="all" spc="6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11CA51-49DC-62CA-F147-F286B1C9DB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2448" y="3962135"/>
            <a:ext cx="6327105" cy="2653771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cap="all" spc="300" baseline="0">
                <a:solidFill>
                  <a:schemeClr val="bg1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18341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7D5518-914C-92E3-E9EC-26752C9F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-6350"/>
            <a:ext cx="12192000" cy="6864350"/>
            <a:chOff x="-1" y="-6350"/>
            <a:chExt cx="12192000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2D0B82-F74C-65EF-3BF6-8EEA16F36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8750" y="-6350"/>
              <a:ext cx="10763249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ue and purple spiral&#10;&#10;Description automatically generated">
              <a:extLst>
                <a:ext uri="{FF2B5EF4-FFF2-40B4-BE49-F238E27FC236}">
                  <a16:creationId xmlns:a16="http://schemas.microsoft.com/office/drawing/2014/main" id="{44E12326-9CF4-38EC-1BAF-1F994F220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3"/>
            <a:stretch/>
          </p:blipFill>
          <p:spPr>
            <a:xfrm flipH="1">
              <a:off x="-1" y="0"/>
              <a:ext cx="1428751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5C1D9C-B114-FC6A-9213-7287D39EAD9F}"/>
                </a:ext>
              </a:extLst>
            </p:cNvPr>
            <p:cNvGrpSpPr/>
            <p:nvPr/>
          </p:nvGrpSpPr>
          <p:grpSpPr>
            <a:xfrm>
              <a:off x="10649689" y="4382998"/>
              <a:ext cx="754139" cy="1865729"/>
              <a:chOff x="653351" y="2693558"/>
              <a:chExt cx="754139" cy="1865729"/>
            </a:xfrm>
          </p:grpSpPr>
          <p:sp>
            <p:nvSpPr>
              <p:cNvPr id="11" name="Graphic 15">
                <a:extLst>
                  <a:ext uri="{FF2B5EF4-FFF2-40B4-BE49-F238E27FC236}">
                    <a16:creationId xmlns:a16="http://schemas.microsoft.com/office/drawing/2014/main" id="{2BC89B10-C93E-8CE5-73B3-F6049168C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8137" y="2693558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" name="Graphic 12">
                <a:extLst>
                  <a:ext uri="{FF2B5EF4-FFF2-40B4-BE49-F238E27FC236}">
                    <a16:creationId xmlns:a16="http://schemas.microsoft.com/office/drawing/2014/main" id="{39DB2AA2-9661-AC91-932D-2F1BEC47BD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306906" y="3837599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86C9AC9B-3792-E880-03FE-D46FB046A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53351" y="4521502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42A133-65D6-D958-C0CD-E8D45B9BD7BB}"/>
                </a:ext>
              </a:extLst>
            </p:cNvPr>
            <p:cNvGrpSpPr/>
            <p:nvPr/>
          </p:nvGrpSpPr>
          <p:grpSpPr>
            <a:xfrm>
              <a:off x="1870859" y="869908"/>
              <a:ext cx="431603" cy="412684"/>
              <a:chOff x="1870859" y="869908"/>
              <a:chExt cx="431603" cy="412684"/>
            </a:xfrm>
          </p:grpSpPr>
          <p:sp>
            <p:nvSpPr>
              <p:cNvPr id="9" name="Graphic 15">
                <a:extLst>
                  <a:ext uri="{FF2B5EF4-FFF2-40B4-BE49-F238E27FC236}">
                    <a16:creationId xmlns:a16="http://schemas.microsoft.com/office/drawing/2014/main" id="{A746B023-387D-4EAC-052B-60F131E6E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Graphic 12">
                <a:extLst>
                  <a:ext uri="{FF2B5EF4-FFF2-40B4-BE49-F238E27FC236}">
                    <a16:creationId xmlns:a16="http://schemas.microsoft.com/office/drawing/2014/main" id="{20760125-21CF-A296-3EA7-3C6C0E9BC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851D11-41E3-33F2-CBA6-B2A9A5A2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69139" y="2002443"/>
            <a:ext cx="88735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620" y="162560"/>
            <a:ext cx="8843050" cy="16169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373002" y="2474811"/>
            <a:ext cx="4015098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77F99A7-26FA-422E-43E9-C76B4A56E44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995159" y="2474811"/>
            <a:ext cx="4227332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2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7247A-846A-F316-B494-69B42CBF3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4B3AF6-983E-0901-0045-6CDF4E93E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C5B7647-403E-A66E-6CF4-0D3A99AA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 flipH="1">
            <a:off x="10488530" y="4210019"/>
            <a:ext cx="754139" cy="1865729"/>
            <a:chOff x="653351" y="2693558"/>
            <a:chExt cx="754139" cy="1865729"/>
          </a:xfrm>
        </p:grpSpPr>
        <p:sp>
          <p:nvSpPr>
            <p:cNvPr id="10" name="Graphic 15">
              <a:extLst>
                <a:ext uri="{FF2B5EF4-FFF2-40B4-BE49-F238E27FC236}">
                  <a16:creationId xmlns:a16="http://schemas.microsoft.com/office/drawing/2014/main" id="{E48E731E-FEF1-9C59-64B0-9CB6E8853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8137" y="2693558"/>
              <a:ext cx="128016" cy="128016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61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AFE83BB3-4D12-8E20-CA93-1834D7F0A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06906" y="3837599"/>
              <a:ext cx="100584" cy="100584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Graphic 12">
              <a:extLst>
                <a:ext uri="{FF2B5EF4-FFF2-40B4-BE49-F238E27FC236}">
                  <a16:creationId xmlns:a16="http://schemas.microsoft.com/office/drawing/2014/main" id="{3EB1D810-BC05-6C0E-0DE4-3604EBAA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3351" y="4521502"/>
              <a:ext cx="45719" cy="37785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680" y="430482"/>
            <a:ext cx="10500989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07038" y="2465539"/>
            <a:ext cx="3774587" cy="372375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62636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eriod"/>
              <a:defRPr sz="1800" spc="0">
                <a:solidFill>
                  <a:schemeClr val="bg1"/>
                </a:solidFill>
                <a:latin typeface="+mn-lt"/>
              </a:defRPr>
            </a:lvl2pPr>
            <a:lvl3pPr marL="918972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arenR"/>
              <a:defRPr sz="1800" spc="0">
                <a:solidFill>
                  <a:schemeClr val="bg1"/>
                </a:solidFill>
                <a:latin typeface="+mn-lt"/>
              </a:defRPr>
            </a:lvl3pPr>
            <a:lvl4pPr marL="120929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arenR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927600" y="2465539"/>
            <a:ext cx="6315069" cy="372375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2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EA418-19D1-0D4D-BE52-40A86E32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BAE0C-5187-A64D-A481-E69245670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59C05-48F5-9346-8256-5B61C6990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5D63-7351-9C4A-AEE0-10E27B3B6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0889F-2BBA-5F45-95BC-BEA668816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9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69" r:id="rId3"/>
    <p:sldLayoutId id="2147483672" r:id="rId4"/>
    <p:sldLayoutId id="2147483673" r:id="rId5"/>
    <p:sldLayoutId id="2147483674" r:id="rId6"/>
    <p:sldLayoutId id="2147483671" r:id="rId7"/>
    <p:sldLayoutId id="2147483675" r:id="rId8"/>
    <p:sldLayoutId id="2147483676" r:id="rId9"/>
    <p:sldLayoutId id="2147483670" r:id="rId10"/>
    <p:sldLayoutId id="2147483677" r:id="rId11"/>
    <p:sldLayoutId id="2147483678" r:id="rId12"/>
    <p:sldLayoutId id="2147483664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300" baseline="0">
          <a:solidFill>
            <a:schemeClr val="bg1"/>
          </a:solidFill>
          <a:latin typeface="+mj-lt"/>
          <a:ea typeface="+mj-ea"/>
          <a:cs typeface="Biome" panose="020B05030302040208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3"/>
          </a:solidFill>
          <a:latin typeface="+mj-lt"/>
          <a:ea typeface="+mn-ea"/>
          <a:cs typeface="Biome" panose="020B05030302040208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AD0B2-F560-6BA3-0184-AD1E58B8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696F6-21CF-E1C2-1D14-4A54F1364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8F135-0FA5-5B39-3576-68B0D38BC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3CC955-738E-498C-BDD8-F8E17DFAC25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A1490-C9C0-272C-C243-8FC079C2A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3F41D-163F-5C4C-18E7-FD9ED643C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C7F4-40B8-48CF-BE77-537AD8B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pp.leg.wa.gov/rcw/default.aspx?cite=43.21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sdot.wa.gov/construction-planning/major-projects/sr-160-fauntleroy-terminal-trestle-transfer-span-replacemen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sdot.wa.gov/construction-planning/major-projects/sr-160-fauntleroy-terminal-trestle-transfer-span-replacemen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97874EA-2F67-60CD-631F-5A787057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799"/>
            <a:ext cx="12191998" cy="3215641"/>
          </a:xfrm>
        </p:spPr>
        <p:txBody>
          <a:bodyPr anchor="b"/>
          <a:lstStyle/>
          <a:p>
            <a:r>
              <a:rPr lang="en-US" dirty="0"/>
              <a:t>BASIC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2981AB9E-AF0F-CAD0-2DD2-D640FB871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" y="3670628"/>
            <a:ext cx="12191997" cy="2577772"/>
          </a:xfrm>
        </p:spPr>
        <p:txBody>
          <a:bodyPr/>
          <a:lstStyle/>
          <a:p>
            <a:r>
              <a:rPr lang="en-US" dirty="0"/>
              <a:t>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C54DD-7081-0C2E-52C0-237D5ACCF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5260"/>
            <a:ext cx="11279367" cy="4421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68CE56-CFD0-CD7C-B3C8-C073CB948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004" y="4546599"/>
            <a:ext cx="9906000" cy="1605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484E2A-5FA6-8A02-A33A-923DC6CEBEBA}"/>
              </a:ext>
            </a:extLst>
          </p:cNvPr>
          <p:cNvSpPr txBox="1"/>
          <p:nvPr/>
        </p:nvSpPr>
        <p:spPr>
          <a:xfrm>
            <a:off x="363500" y="3209028"/>
            <a:ext cx="10751341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600" b="1" u="sng" dirty="0"/>
              <a:t>C</a:t>
            </a:r>
            <a:r>
              <a:rPr lang="en-US" sz="3600" b="1" dirty="0"/>
              <a:t>OMMUNITY </a:t>
            </a:r>
            <a:r>
              <a:rPr lang="en-US" sz="3600" b="1" u="sng" dirty="0"/>
              <a:t>A</a:t>
            </a:r>
            <a:r>
              <a:rPr lang="en-US" sz="3600" b="1" dirty="0"/>
              <a:t>DVISORY </a:t>
            </a:r>
            <a:r>
              <a:rPr lang="en-US" sz="3600" b="1" u="sng" dirty="0"/>
              <a:t>G</a:t>
            </a:r>
            <a:r>
              <a:rPr lang="en-US" sz="3600" b="1" dirty="0"/>
              <a:t>ROUP (CAG) =   5 YRS</a:t>
            </a:r>
          </a:p>
          <a:p>
            <a:r>
              <a:rPr lang="en-US" sz="3600" b="1" dirty="0"/>
              <a:t>    Planning and Environmental Linkages (PEL)</a:t>
            </a:r>
          </a:p>
        </p:txBody>
      </p:sp>
    </p:spTree>
    <p:extLst>
      <p:ext uri="{BB962C8B-B14F-4D97-AF65-F5344CB8AC3E}">
        <p14:creationId xmlns:p14="http://schemas.microsoft.com/office/powerpoint/2010/main" val="249803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7EDD-C24D-1C64-E1B1-DE0D86FC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360"/>
            <a:ext cx="8705451" cy="138997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Faunt Future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E5B55-C4DB-75E8-3E68-775BA1E7A265}"/>
              </a:ext>
            </a:extLst>
          </p:cNvPr>
          <p:cNvSpPr txBox="1"/>
          <p:nvPr/>
        </p:nvSpPr>
        <p:spPr>
          <a:xfrm>
            <a:off x="187890" y="1891430"/>
            <a:ext cx="7628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Demand (Rider Walk on, Vehicle, Transit,</a:t>
            </a:r>
          </a:p>
          <a:p>
            <a:endParaRPr lang="en-US" sz="3200" dirty="0"/>
          </a:p>
          <a:p>
            <a:r>
              <a:rPr lang="en-US" sz="3200" dirty="0"/>
              <a:t>  3 new E vessels 2030 </a:t>
            </a:r>
            <a:r>
              <a:rPr lang="en-US" sz="3200" b="1" dirty="0"/>
              <a:t>160 -vehicles,          hybrid-electric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C02153-4DFA-F735-D8AD-ED217CB44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451" y="213360"/>
            <a:ext cx="2847722" cy="6431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7D1E2-03A2-0693-44B9-32C0E9783E98}"/>
              </a:ext>
            </a:extLst>
          </p:cNvPr>
          <p:cNvSpPr txBox="1"/>
          <p:nvPr/>
        </p:nvSpPr>
        <p:spPr>
          <a:xfrm>
            <a:off x="8705451" y="363255"/>
            <a:ext cx="2329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3B52A-639E-442B-46A4-28F1F73AFC03}"/>
              </a:ext>
            </a:extLst>
          </p:cNvPr>
          <p:cNvSpPr txBox="1"/>
          <p:nvPr/>
        </p:nvSpPr>
        <p:spPr>
          <a:xfrm>
            <a:off x="8116866" y="551145"/>
            <a:ext cx="588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  <a:p>
            <a:r>
              <a:rPr lang="en-US" sz="3600" b="1" dirty="0"/>
              <a:t>0</a:t>
            </a:r>
          </a:p>
          <a:p>
            <a:r>
              <a:rPr lang="en-US" sz="3600" b="1" dirty="0"/>
              <a:t>2</a:t>
            </a:r>
          </a:p>
          <a:p>
            <a:r>
              <a:rPr lang="en-US" sz="3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09565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9814-BC35-C60E-E67B-92A7E98CC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4DFFE0-6BCB-D3FC-A114-C8051F7AE80D}"/>
              </a:ext>
            </a:extLst>
          </p:cNvPr>
          <p:cNvSpPr txBox="1">
            <a:spLocks/>
          </p:cNvSpPr>
          <p:nvPr/>
        </p:nvSpPr>
        <p:spPr>
          <a:xfrm>
            <a:off x="292101" y="177801"/>
            <a:ext cx="11899896" cy="1137432"/>
          </a:xfrm>
          <a:prstGeom prst="rect">
            <a:avLst/>
          </a:prstGeom>
          <a:solidFill>
            <a:srgbClr val="E3FBFE"/>
          </a:solidFill>
        </p:spPr>
        <p:txBody>
          <a:bodyPr vert="horz" lIns="0" tIns="4572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r>
              <a:rPr lang="en-US" sz="3600" b="1" dirty="0">
                <a:solidFill>
                  <a:schemeClr val="tx1"/>
                </a:solidFill>
              </a:rPr>
              <a:t>Intersection upgrade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CD45D-51B8-CD8A-09E7-6A0EB9689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1" y="889349"/>
            <a:ext cx="11622122" cy="5790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BC0485-8092-2E4F-71DB-9654549151D1}"/>
              </a:ext>
            </a:extLst>
          </p:cNvPr>
          <p:cNvSpPr txBox="1"/>
          <p:nvPr/>
        </p:nvSpPr>
        <p:spPr>
          <a:xfrm>
            <a:off x="5611660" y="819075"/>
            <a:ext cx="33695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SPRING 2026</a:t>
            </a:r>
          </a:p>
        </p:txBody>
      </p:sp>
    </p:spTree>
    <p:extLst>
      <p:ext uri="{BB962C8B-B14F-4D97-AF65-F5344CB8AC3E}">
        <p14:creationId xmlns:p14="http://schemas.microsoft.com/office/powerpoint/2010/main" val="228869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7B8F-8832-4407-FC17-905B5EEA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9F7B6-5ACE-58D1-5284-F8835021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99" y="964504"/>
            <a:ext cx="11223321" cy="5098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68AF4-104B-072B-0970-810B90CAA0C1}"/>
              </a:ext>
            </a:extLst>
          </p:cNvPr>
          <p:cNvSpPr txBox="1"/>
          <p:nvPr/>
        </p:nvSpPr>
        <p:spPr>
          <a:xfrm>
            <a:off x="8851729" y="964504"/>
            <a:ext cx="876820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 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4B5F57-FCC9-8DF2-99A2-36F6ED6480FB}"/>
              </a:ext>
            </a:extLst>
          </p:cNvPr>
          <p:cNvSpPr txBox="1"/>
          <p:nvPr/>
        </p:nvSpPr>
        <p:spPr>
          <a:xfrm>
            <a:off x="680579" y="195063"/>
            <a:ext cx="10981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Construction 42 – 48 months  Start 2028? </a:t>
            </a:r>
          </a:p>
        </p:txBody>
      </p:sp>
    </p:spTree>
    <p:extLst>
      <p:ext uri="{BB962C8B-B14F-4D97-AF65-F5344CB8AC3E}">
        <p14:creationId xmlns:p14="http://schemas.microsoft.com/office/powerpoint/2010/main" val="390272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6395-E6BF-5903-5111-56BE880E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6F7B4-E5EB-D51B-FA85-0F525C55F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577"/>
            <a:ext cx="12192000" cy="5870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543513-03B8-D6D2-5F8A-CF75A614B59F}"/>
              </a:ext>
            </a:extLst>
          </p:cNvPr>
          <p:cNvSpPr txBox="1"/>
          <p:nvPr/>
        </p:nvSpPr>
        <p:spPr>
          <a:xfrm>
            <a:off x="8968637" y="343577"/>
            <a:ext cx="989556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/>
              <a:t>2A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8946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7E69-6944-A4B9-1CAD-6278411F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07B39-4E6B-A059-E6FD-45430C326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950"/>
            <a:ext cx="12192000" cy="5844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EF7600-B888-D778-C9AB-31E7258DA37C}"/>
              </a:ext>
            </a:extLst>
          </p:cNvPr>
          <p:cNvSpPr txBox="1"/>
          <p:nvPr/>
        </p:nvSpPr>
        <p:spPr>
          <a:xfrm>
            <a:off x="8855903" y="410683"/>
            <a:ext cx="876820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1873111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03FB3-C8E7-9159-E5AE-2CE5CFDF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93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9D8B-74FA-8C27-C794-C170F07B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81" y="355636"/>
            <a:ext cx="11778638" cy="73413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misc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4E216-E999-BBF2-ACCA-9D77053F87A1}"/>
              </a:ext>
            </a:extLst>
          </p:cNvPr>
          <p:cNvSpPr txBox="1"/>
          <p:nvPr/>
        </p:nvSpPr>
        <p:spPr>
          <a:xfrm>
            <a:off x="1853852" y="363255"/>
            <a:ext cx="24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23E2F-8BC3-CEFD-819F-2352749C4233}"/>
              </a:ext>
            </a:extLst>
          </p:cNvPr>
          <p:cNvSpPr txBox="1"/>
          <p:nvPr/>
        </p:nvSpPr>
        <p:spPr>
          <a:xfrm>
            <a:off x="0" y="1089766"/>
            <a:ext cx="112295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Good to Go, Wave to </a:t>
            </a:r>
            <a:r>
              <a:rPr lang="en-US" sz="4400" dirty="0" err="1"/>
              <a:t>G0</a:t>
            </a:r>
            <a:r>
              <a:rPr lang="en-US" sz="4400" dirty="0"/>
              <a:t> </a:t>
            </a:r>
          </a:p>
          <a:p>
            <a:r>
              <a:rPr lang="en-US" sz="4400" dirty="0"/>
              <a:t>    = drive through OK but - s l o w</a:t>
            </a:r>
          </a:p>
          <a:p>
            <a:r>
              <a:rPr lang="en-US" sz="4400" dirty="0"/>
              <a:t>    -  30% increase in fare</a:t>
            </a:r>
          </a:p>
          <a:p>
            <a:r>
              <a:rPr lang="en-US" sz="4400" u="sng" dirty="0"/>
              <a:t>    -  NOT AN </a:t>
            </a:r>
            <a:r>
              <a:rPr lang="en-US" sz="4400" dirty="0"/>
              <a:t>OPTION ….                          </a:t>
            </a:r>
          </a:p>
          <a:p>
            <a:r>
              <a:rPr lang="en-US" sz="4400" dirty="0"/>
              <a:t>Passenger overhead loading  </a:t>
            </a:r>
          </a:p>
          <a:p>
            <a:r>
              <a:rPr lang="en-US" sz="4400" dirty="0"/>
              <a:t>	Not Feasible in this plan at this time</a:t>
            </a:r>
          </a:p>
          <a:p>
            <a:r>
              <a:rPr lang="en-US" sz="4400" dirty="0"/>
              <a:t> 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86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53AE-54AD-24C3-6BDF-F7DD92E94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" y="2794606"/>
            <a:ext cx="4146109" cy="1202499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sz="4000" dirty="0">
                <a:solidFill>
                  <a:schemeClr val="tx1"/>
                </a:solidFill>
              </a:rPr>
              <a:t>PARTNERS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EB23EB-B428-EB7B-B2AE-C6FA0D763B7F}"/>
              </a:ext>
            </a:extLst>
          </p:cNvPr>
          <p:cNvSpPr txBox="1"/>
          <p:nvPr/>
        </p:nvSpPr>
        <p:spPr>
          <a:xfrm>
            <a:off x="789139" y="250521"/>
            <a:ext cx="4146109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2025-2027</a:t>
            </a:r>
          </a:p>
          <a:p>
            <a:r>
              <a:rPr lang="en-US" sz="3600" b="1" dirty="0"/>
              <a:t>ENVIRONMENTAL REVIEW</a:t>
            </a:r>
          </a:p>
          <a:p>
            <a:endParaRPr lang="en-US" sz="3600" dirty="0"/>
          </a:p>
          <a:p>
            <a:r>
              <a:rPr lang="en-US" sz="3600" b="1" dirty="0"/>
              <a:t>NEPA</a:t>
            </a:r>
            <a:r>
              <a:rPr lang="en-US" sz="3600" dirty="0"/>
              <a:t> - National</a:t>
            </a:r>
          </a:p>
          <a:p>
            <a:r>
              <a:rPr lang="en-US" sz="3600" dirty="0"/>
              <a:t>  Environmental </a:t>
            </a:r>
          </a:p>
          <a:p>
            <a:r>
              <a:rPr lang="en-US" sz="3600" dirty="0"/>
              <a:t>   Policy Act </a:t>
            </a:r>
          </a:p>
          <a:p>
            <a:r>
              <a:rPr lang="en-US" sz="3600" b="1" dirty="0"/>
              <a:t>SEPA</a:t>
            </a:r>
            <a:r>
              <a:rPr lang="en-US" sz="3600" dirty="0"/>
              <a:t> – State </a:t>
            </a:r>
          </a:p>
          <a:p>
            <a:r>
              <a:rPr lang="en-US" sz="3600" dirty="0"/>
              <a:t> Environmental  Policy Act               </a:t>
            </a:r>
          </a:p>
          <a:p>
            <a:r>
              <a:rPr lang="en-US" u="sng" dirty="0">
                <a:hlinkClick r:id="rId2" tooltip="Link leaves our site, opens a new window"/>
              </a:rPr>
              <a:t>Policy Act</a:t>
            </a:r>
            <a:r>
              <a:rPr lang="en-US" dirty="0"/>
              <a:t>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87305-DB4A-0095-1580-7A2CEFCE545D}"/>
              </a:ext>
            </a:extLst>
          </p:cNvPr>
          <p:cNvSpPr txBox="1"/>
          <p:nvPr/>
        </p:nvSpPr>
        <p:spPr>
          <a:xfrm>
            <a:off x="4789117" y="528945"/>
            <a:ext cx="7185765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Lead Agencies:</a:t>
            </a:r>
            <a:r>
              <a:rPr lang="en-US" sz="3200" dirty="0"/>
              <a:t> </a:t>
            </a:r>
            <a:r>
              <a:rPr lang="en-US" sz="3200" dirty="0" err="1"/>
              <a:t>WSF</a:t>
            </a:r>
            <a:r>
              <a:rPr lang="en-US" sz="3200" dirty="0"/>
              <a:t> + FHWA </a:t>
            </a:r>
          </a:p>
          <a:p>
            <a:r>
              <a:rPr lang="en-US" sz="3200" b="1" dirty="0"/>
              <a:t> Local Agencies:</a:t>
            </a:r>
            <a:r>
              <a:rPr lang="en-US" sz="3200" dirty="0"/>
              <a:t> The City of Seattle </a:t>
            </a:r>
          </a:p>
          <a:p>
            <a:r>
              <a:rPr lang="en-US" sz="3200" b="1" dirty="0"/>
              <a:t> Tribal Partners:</a:t>
            </a:r>
            <a:r>
              <a:rPr lang="en-US" sz="3200" dirty="0"/>
              <a:t> Coordination is underway with local tribes, regarding treaty-reserved resources and cultural impacts. </a:t>
            </a:r>
          </a:p>
          <a:p>
            <a:r>
              <a:rPr lang="en-US" sz="3200" b="1" dirty="0"/>
              <a:t> Technical Consultants:</a:t>
            </a:r>
            <a:r>
              <a:rPr lang="en-US" sz="3200" dirty="0"/>
              <a:t> </a:t>
            </a:r>
            <a:r>
              <a:rPr lang="en-US" sz="3200" dirty="0" err="1"/>
              <a:t>WSP</a:t>
            </a:r>
            <a:r>
              <a:rPr lang="en-US" sz="3200" dirty="0"/>
              <a:t> is acting as the General Engineering Consultant (GEC), with Nelson\Nygaard providing specialized support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056707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EB8B-0AB9-7554-AEEA-E8D74495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627" y="173736"/>
            <a:ext cx="4352662" cy="2203704"/>
          </a:xfrm>
        </p:spPr>
        <p:txBody>
          <a:bodyPr/>
          <a:lstStyle/>
          <a:p>
            <a:pPr lvl="0"/>
            <a:r>
              <a:rPr lang="en-US" noProof="0" dirty="0"/>
              <a:t>SPEAKING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5F9A-B16D-CA49-7F40-A0142E41DC56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889627" y="3104277"/>
            <a:ext cx="4371560" cy="3022201"/>
          </a:xfrm>
        </p:spPr>
        <p:txBody>
          <a:bodyPr/>
          <a:lstStyle/>
          <a:p>
            <a:r>
              <a:rPr lang="en-US" dirty="0"/>
              <a:t>Your ability to communicate effectively will leave a lasting impact on your audience</a:t>
            </a:r>
          </a:p>
          <a:p>
            <a:r>
              <a:rPr lang="en-US" dirty="0"/>
              <a:t>Effectively communicating involves not only delivering a message but also resonating with the experiences, values, and emotions of those listening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B868-BEE2-49F7-9AC5-A3B14388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29140F-0E5F-2C5C-1FB9-CD3223778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47470"/>
            <a:ext cx="10575387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15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810E-8E37-1D8A-245B-020E4E4C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62" y="433906"/>
            <a:ext cx="10515601" cy="1327464"/>
          </a:xfrm>
        </p:spPr>
        <p:txBody>
          <a:bodyPr/>
          <a:lstStyle/>
          <a:p>
            <a:r>
              <a:rPr lang="en-US" dirty="0"/>
              <a:t>FINAL TIPS &amp;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CECA3-144C-CD4B-9246-81B4F2E65466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814302" y="2465535"/>
            <a:ext cx="7303538" cy="3427265"/>
          </a:xfrm>
        </p:spPr>
        <p:txBody>
          <a:bodyPr/>
          <a:lstStyle/>
          <a:p>
            <a:r>
              <a:rPr lang="en-US" dirty="0"/>
              <a:t>Consistent rehearsal</a:t>
            </a:r>
          </a:p>
          <a:p>
            <a:pPr lvl="1"/>
            <a:r>
              <a:rPr lang="en-US" dirty="0"/>
              <a:t>Strengthen your familiarity</a:t>
            </a:r>
          </a:p>
          <a:p>
            <a:r>
              <a:rPr lang="en-US" dirty="0"/>
              <a:t>Refine delivery style</a:t>
            </a:r>
          </a:p>
          <a:p>
            <a:pPr lvl="1"/>
            <a:r>
              <a:rPr lang="en-US" dirty="0"/>
              <a:t>Pacing, tone, and emphasis</a:t>
            </a:r>
          </a:p>
          <a:p>
            <a:r>
              <a:rPr lang="en-US" dirty="0"/>
              <a:t>Timing and transitions</a:t>
            </a:r>
          </a:p>
          <a:p>
            <a:pPr lvl="1"/>
            <a:r>
              <a:rPr lang="en-US" dirty="0"/>
              <a:t>Aim for seamless, professional delivery</a:t>
            </a:r>
          </a:p>
          <a:p>
            <a:r>
              <a:rPr lang="en-US" dirty="0"/>
              <a:t>Practice audience</a:t>
            </a:r>
          </a:p>
          <a:p>
            <a:pPr lvl="1"/>
            <a:r>
              <a:rPr lang="en-US" dirty="0"/>
              <a:t>Enlist colleagues to listen &amp; provide feedback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3D1544-95D3-8A05-6E1B-C08C307C55D4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392160" y="2465388"/>
            <a:ext cx="2856865" cy="3427412"/>
          </a:xfrm>
        </p:spPr>
        <p:txBody>
          <a:bodyPr/>
          <a:lstStyle/>
          <a:p>
            <a:r>
              <a:rPr lang="en-US" dirty="0"/>
              <a:t>Seek feedback</a:t>
            </a:r>
          </a:p>
          <a:p>
            <a:r>
              <a:rPr lang="en-US" dirty="0"/>
              <a:t>Reflect on performance</a:t>
            </a:r>
          </a:p>
          <a:p>
            <a:r>
              <a:rPr lang="en-US" dirty="0"/>
              <a:t>Explore new techniques</a:t>
            </a:r>
          </a:p>
          <a:p>
            <a:r>
              <a:rPr lang="en-US" dirty="0"/>
              <a:t>Set personal goals</a:t>
            </a:r>
          </a:p>
          <a:p>
            <a:r>
              <a:rPr lang="en-US" dirty="0"/>
              <a:t>Iterate and adapt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E69EA-A9E8-C521-7C62-DA1F2487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7EC63C-F5B9-EBEA-F786-9A4913929070}"/>
              </a:ext>
            </a:extLst>
          </p:cNvPr>
          <p:cNvSpPr txBox="1"/>
          <p:nvPr/>
        </p:nvSpPr>
        <p:spPr>
          <a:xfrm>
            <a:off x="939800" y="660400"/>
            <a:ext cx="958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key </a:t>
            </a:r>
            <a:r>
              <a:rPr lang="en-US" dirty="0" err="1"/>
              <a:t>key</a:t>
            </a:r>
            <a:r>
              <a:rPr lang="en-US" dirty="0"/>
              <a:t> next steps involving the </a:t>
            </a:r>
            <a:r>
              <a:rPr lang="en-US" b="1" dirty="0"/>
              <a:t>National Environmental Policy Act (NEPA) and State Environmental Policy Act (SEPA) reviews</a:t>
            </a:r>
            <a:r>
              <a:rPr lang="en-US" dirty="0"/>
              <a:t> starting in 2025–2027 next steps involving the </a:t>
            </a:r>
            <a:r>
              <a:rPr lang="en-US" b="1" dirty="0"/>
              <a:t>National Environmental Policy Act (NEPA) and State Environmental Policy Act (SEPA) reviews</a:t>
            </a:r>
            <a:r>
              <a:rPr lang="en-US" dirty="0"/>
              <a:t> starting in 2025–2027</a:t>
            </a:r>
          </a:p>
        </p:txBody>
      </p:sp>
    </p:spTree>
    <p:extLst>
      <p:ext uri="{BB962C8B-B14F-4D97-AF65-F5344CB8AC3E}">
        <p14:creationId xmlns:p14="http://schemas.microsoft.com/office/powerpoint/2010/main" val="7969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8D052-E346-C205-4B06-374AD159F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AF71-2CBF-053E-9AD4-395D5C4C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177801"/>
            <a:ext cx="11899896" cy="901699"/>
          </a:xfrm>
          <a:solidFill>
            <a:srgbClr val="E3FBFE"/>
          </a:solidFill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Vashon Portage Ferry terminal </a:t>
            </a:r>
            <a:r>
              <a:rPr lang="en-US" sz="3600" b="1" dirty="0">
                <a:solidFill>
                  <a:schemeClr val="tx1"/>
                </a:solidFill>
              </a:rPr>
              <a:t>1922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416CC-1758-4A25-E5AF-4E0ED23DB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83" y="1079500"/>
            <a:ext cx="10404617" cy="571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B2284D-CFDA-FCF0-DE95-BFD72B770E91}"/>
              </a:ext>
            </a:extLst>
          </p:cNvPr>
          <p:cNvSpPr txBox="1"/>
          <p:nvPr/>
        </p:nvSpPr>
        <p:spPr>
          <a:xfrm>
            <a:off x="617148" y="1079500"/>
            <a:ext cx="7687607" cy="175432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1921 Des Moines To Portage ferry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Start of “Marine Hwy” practice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Closed   1922 </a:t>
            </a:r>
          </a:p>
        </p:txBody>
      </p:sp>
    </p:spTree>
    <p:extLst>
      <p:ext uri="{BB962C8B-B14F-4D97-AF65-F5344CB8AC3E}">
        <p14:creationId xmlns:p14="http://schemas.microsoft.com/office/powerpoint/2010/main" val="175591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CE1ABEC8-43FD-4F21-A7D2-70200D862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30" y="173735"/>
            <a:ext cx="7343665" cy="85242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Vessel electrification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E5F2E56-9F77-E1C2-EC04-EA959822CA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850" y="3079119"/>
            <a:ext cx="4413250" cy="2752725"/>
          </a:xfrm>
        </p:spPr>
        <p:txBody>
          <a:bodyPr/>
          <a:lstStyle/>
          <a:p>
            <a:r>
              <a:rPr lang="en-US" dirty="0"/>
              <a:t>Mirjam Nilsson​</a:t>
            </a:r>
          </a:p>
          <a:p>
            <a:r>
              <a:rPr lang="en-US" dirty="0"/>
              <a:t>206-555-0146</a:t>
            </a:r>
          </a:p>
          <a:p>
            <a:r>
              <a:rPr lang="en-US" dirty="0"/>
              <a:t>mirjam@contoso.com</a:t>
            </a:r>
          </a:p>
          <a:p>
            <a:r>
              <a:rPr lang="en-US" dirty="0"/>
              <a:t>www.contoso.com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3469F-D4F6-D7BF-DBD0-E77E34299BA5}"/>
              </a:ext>
            </a:extLst>
          </p:cNvPr>
          <p:cNvSpPr txBox="1"/>
          <p:nvPr/>
        </p:nvSpPr>
        <p:spPr>
          <a:xfrm>
            <a:off x="951978" y="1402915"/>
            <a:ext cx="468473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electric by 2040</a:t>
            </a:r>
          </a:p>
          <a:p>
            <a:r>
              <a:rPr lang="en-US" dirty="0"/>
              <a:t>Terminal</a:t>
            </a:r>
          </a:p>
          <a:p>
            <a:endParaRPr lang="en-US" dirty="0"/>
          </a:p>
          <a:p>
            <a:r>
              <a:rPr lang="en-US" dirty="0"/>
              <a:t>Ferris</a:t>
            </a:r>
          </a:p>
          <a:p>
            <a:r>
              <a:rPr lang="en-US" dirty="0"/>
              <a:t>16 new electric = 165 car capacity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6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E3A91-BDD8-6406-C205-F04D51D90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314BB37E-743B-C0EC-686B-14B65D85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4" y="381000"/>
            <a:ext cx="7841836" cy="62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CC1D2B-E123-F28D-B542-EB3BC89B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7" cy="1327758"/>
          </a:xfrm>
          <a:solidFill>
            <a:srgbClr val="E3FBFE"/>
          </a:solidFill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FAUNTLEROY Ferry terminal - 1922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cap="none" dirty="0">
                <a:solidFill>
                  <a:schemeClr val="tx1"/>
                </a:solidFill>
              </a:rPr>
              <a:t>Predated most Local Residents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B3E49E-BEB6-F4A0-E368-14850447FEEA}"/>
              </a:ext>
            </a:extLst>
          </p:cNvPr>
          <p:cNvSpPr txBox="1"/>
          <p:nvPr/>
        </p:nvSpPr>
        <p:spPr>
          <a:xfrm>
            <a:off x="8166100" y="2095500"/>
            <a:ext cx="4025900" cy="23083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Future Efficiency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Dwell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Capacity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Dock holding </a:t>
            </a:r>
          </a:p>
        </p:txBody>
      </p:sp>
    </p:spTree>
    <p:extLst>
      <p:ext uri="{BB962C8B-B14F-4D97-AF65-F5344CB8AC3E}">
        <p14:creationId xmlns:p14="http://schemas.microsoft.com/office/powerpoint/2010/main" val="22169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EFE388-CD0B-9671-4D4E-D6D8004C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91" y="511762"/>
            <a:ext cx="4960830" cy="2785158"/>
          </a:xfrm>
        </p:spPr>
        <p:txBody>
          <a:bodyPr/>
          <a:lstStyle/>
          <a:p>
            <a:r>
              <a:rPr lang="en-US" dirty="0"/>
              <a:t>Overcoming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E4E0F37-0AD5-833C-CBE5-EAE02EC46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640" y="3484615"/>
            <a:ext cx="4958081" cy="2387865"/>
          </a:xfrm>
        </p:spPr>
        <p:txBody>
          <a:bodyPr/>
          <a:lstStyle/>
          <a:p>
            <a:r>
              <a:rPr lang="en-US" dirty="0"/>
              <a:t>Nervousness</a:t>
            </a:r>
          </a:p>
        </p:txBody>
      </p:sp>
      <p:pic>
        <p:nvPicPr>
          <p:cNvPr id="8" name="Picture Placeholder 7" descr="A blue and purple spirals">
            <a:extLst>
              <a:ext uri="{FF2B5EF4-FFF2-40B4-BE49-F238E27FC236}">
                <a16:creationId xmlns:a16="http://schemas.microsoft.com/office/drawing/2014/main" id="{E1DBD4C7-D952-4426-40FD-8799F80F82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1" b="31"/>
          <a:stretch/>
        </p:blipFill>
        <p:spPr>
          <a:xfrm>
            <a:off x="6497638" y="336550"/>
            <a:ext cx="5322887" cy="6184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EA54-3083-FB0D-9011-2353791B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EEFB3-E963-C3BF-9E82-5123BEB95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2" y="-1"/>
            <a:ext cx="12104317" cy="676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4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F7C5-CBA2-9823-0CBA-5BD77399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69" y="579120"/>
            <a:ext cx="11548261" cy="2733306"/>
          </a:xfrm>
        </p:spPr>
        <p:txBody>
          <a:bodyPr/>
          <a:lstStyle/>
          <a:p>
            <a:r>
              <a:rPr lang="en-US" dirty="0"/>
              <a:t>The Power of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60D053B-A40A-3228-B6D5-3371B9EE2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868" y="3484615"/>
            <a:ext cx="11562303" cy="2387865"/>
          </a:xfrm>
        </p:spPr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95D2A6-0567-05A6-567F-DB2F11B6B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12" y="87682"/>
            <a:ext cx="11822175" cy="636592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EA76F22-09A5-A4EC-AC72-9BD082ADA6F1}"/>
              </a:ext>
            </a:extLst>
          </p:cNvPr>
          <p:cNvSpPr/>
          <p:nvPr/>
        </p:nvSpPr>
        <p:spPr>
          <a:xfrm>
            <a:off x="0" y="579120"/>
            <a:ext cx="1562100" cy="30657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D688C-0AF9-1FF9-8082-2CD65E60DEE0}"/>
              </a:ext>
            </a:extLst>
          </p:cNvPr>
          <p:cNvSpPr txBox="1"/>
          <p:nvPr/>
        </p:nvSpPr>
        <p:spPr>
          <a:xfrm>
            <a:off x="6997700" y="1858819"/>
            <a:ext cx="13771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0000"/>
                </a:highlight>
              </a:rPr>
              <a:t>Now</a:t>
            </a:r>
          </a:p>
          <a:p>
            <a:endParaRPr lang="en-US" sz="3200" dirty="0">
              <a:highlight>
                <a:srgbClr val="FF0000"/>
              </a:highligh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54F324-87D7-C9E8-23E9-20645E5AA142}"/>
              </a:ext>
            </a:extLst>
          </p:cNvPr>
          <p:cNvCxnSpPr/>
          <p:nvPr/>
        </p:nvCxnSpPr>
        <p:spPr>
          <a:xfrm>
            <a:off x="7442200" y="2565400"/>
            <a:ext cx="932688" cy="292100"/>
          </a:xfrm>
          <a:prstGeom prst="straightConnector1">
            <a:avLst/>
          </a:prstGeom>
          <a:ln w="146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0855B7A-0B5A-C775-0667-D20188BFEB85}"/>
              </a:ext>
            </a:extLst>
          </p:cNvPr>
          <p:cNvSpPr/>
          <p:nvPr/>
        </p:nvSpPr>
        <p:spPr>
          <a:xfrm>
            <a:off x="9757775" y="665460"/>
            <a:ext cx="1777130" cy="132375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E67900-3E16-6987-AD60-E2159D588FC0}"/>
              </a:ext>
            </a:extLst>
          </p:cNvPr>
          <p:cNvSpPr txBox="1"/>
          <p:nvPr/>
        </p:nvSpPr>
        <p:spPr>
          <a:xfrm>
            <a:off x="184912" y="81236"/>
            <a:ext cx="11685218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PLANNING AND ENVIRONMENTAL LINKAGES (PEL)</a:t>
            </a:r>
          </a:p>
        </p:txBody>
      </p:sp>
    </p:spTree>
    <p:extLst>
      <p:ext uri="{BB962C8B-B14F-4D97-AF65-F5344CB8AC3E}">
        <p14:creationId xmlns:p14="http://schemas.microsoft.com/office/powerpoint/2010/main" val="139719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0903-003B-273E-3584-5312F76C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69" y="113097"/>
            <a:ext cx="7420819" cy="1656304"/>
          </a:xfrm>
        </p:spPr>
        <p:txBody>
          <a:bodyPr/>
          <a:lstStyle/>
          <a:p>
            <a:r>
              <a:rPr lang="en-US" dirty="0"/>
              <a:t>ENGAGING THE AUDIENCE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60DFF-2E7E-7A22-819A-C011020DFF0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5689600" y="2470150"/>
            <a:ext cx="5036888" cy="3676649"/>
          </a:xfrm>
        </p:spPr>
        <p:txBody>
          <a:bodyPr/>
          <a:lstStyle/>
          <a:p>
            <a:r>
              <a:rPr lang="en-US" dirty="0"/>
              <a:t>Make eye contact with your audience to create a sense of intimacy and involvement</a:t>
            </a:r>
          </a:p>
          <a:p>
            <a:r>
              <a:rPr lang="en-US" dirty="0"/>
              <a:t>Weave relatable stories into your presentation using narratives that make your message memorable and impactful</a:t>
            </a:r>
          </a:p>
          <a:p>
            <a:r>
              <a:rPr lang="en-US" dirty="0"/>
              <a:t>Encourage questions and provide thoughtful responses to enhance audience participation</a:t>
            </a:r>
          </a:p>
          <a:p>
            <a:r>
              <a:rPr lang="en-US" dirty="0"/>
              <a:t>Use live polls or surveys to gather audience opinions, promoting engagement and making sure the audience feel involved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347AE7-D6A2-42FB-3D58-6297742F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B6167C-1F00-B0C4-DA54-D77A4C394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1" y="935038"/>
            <a:ext cx="6522176" cy="5291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4CDCBD-5230-265E-FE58-3C73DA1C9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110" y="285221"/>
            <a:ext cx="5992061" cy="617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3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8092-E755-C839-0F0E-92825FF4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" y="1821180"/>
            <a:ext cx="12191994" cy="3215641"/>
          </a:xfrm>
        </p:spPr>
        <p:txBody>
          <a:bodyPr anchor="ctr">
            <a:normAutofit/>
          </a:bodyPr>
          <a:lstStyle/>
          <a:p>
            <a:r>
              <a:rPr lang="en-US"/>
              <a:t>Section header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F758C39A-7450-0F8E-E519-9B4F5219E0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E024F78-56A6-7740-B68D-8D4D026EDF3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BF29E5-3AAB-D513-7D69-32486BE93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354" y="300141"/>
            <a:ext cx="8929417" cy="3067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238467-6855-4B9A-9B25-C62654CD4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160" y="2886750"/>
            <a:ext cx="12578192" cy="364579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3762633-F1BF-A0CC-973C-BDCAB4577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The current vehicle holding capacity of the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Google Sans"/>
                <a:hlinkClick r:id="rId4"/>
              </a:rPr>
              <a:t>Washington State Department of Transportation (.gov)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Fauntleroy Ferry Terminal dock is approximately 80 to 90 vehicles. This capacity is significantly smaller than the 124-vehicle capacity of the Issaquah class ferries that serve the route, resulting in the need for queuing on adjacent streets. 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Terminal Capacity: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~80-90 vehicles on the dock.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Vessel Capacity: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124 vehicles per Washington State Department of Transportation (.gov) Issaquah class boat.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Future Plan: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A replacement project is in development, with selected designs aimed at expanding capacity to 124-155 vehicles on the dock.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9D5460-B799-C3D4-E303-1D2519FA0419}"/>
              </a:ext>
            </a:extLst>
          </p:cNvPr>
          <p:cNvCxnSpPr>
            <a:cxnSpLocks/>
          </p:cNvCxnSpPr>
          <p:nvPr/>
        </p:nvCxnSpPr>
        <p:spPr>
          <a:xfrm>
            <a:off x="4679365" y="2163651"/>
            <a:ext cx="0" cy="2356195"/>
          </a:xfrm>
          <a:prstGeom prst="straightConnector1">
            <a:avLst/>
          </a:prstGeom>
          <a:ln w="1365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110DBF-8349-5F7B-5225-C91420EBA3CB}"/>
              </a:ext>
            </a:extLst>
          </p:cNvPr>
          <p:cNvSpPr txBox="1"/>
          <p:nvPr/>
        </p:nvSpPr>
        <p:spPr>
          <a:xfrm>
            <a:off x="388307" y="789140"/>
            <a:ext cx="2461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Current </a:t>
            </a:r>
          </a:p>
          <a:p>
            <a:r>
              <a:rPr lang="en-US" sz="4000" dirty="0"/>
              <a:t> </a:t>
            </a:r>
          </a:p>
          <a:p>
            <a:r>
              <a:rPr lang="en-US" sz="4000" dirty="0"/>
              <a:t>2031</a:t>
            </a:r>
          </a:p>
        </p:txBody>
      </p:sp>
    </p:spTree>
    <p:extLst>
      <p:ext uri="{BB962C8B-B14F-4D97-AF65-F5344CB8AC3E}">
        <p14:creationId xmlns:p14="http://schemas.microsoft.com/office/powerpoint/2010/main" val="255552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E1EA-08F1-A9D6-11E5-C0B29DB0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95" y="400049"/>
            <a:ext cx="4927605" cy="927101"/>
          </a:xfrm>
          <a:solidFill>
            <a:srgbClr val="E3FBFE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Capacity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DE2521A-F043-8044-C794-554A48449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The current vehicle holding capacity of the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Google Sans"/>
                <a:hlinkClick r:id="rId2"/>
              </a:rPr>
              <a:t>Washington State Department of Transportation (.gov)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Fauntleroy Ferry Terminal dock is approximately 80 to 90 vehicles. This capacity is significantly smaller than the 124-vehicle capacity of the Issaquah class ferries that serve the route, resulting in the need for queuing on adjacent streets. 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Terminal Capacity: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~80-90 vehicles on the dock.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Vessel Capacity: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124 vehicles per Washington State Department of Transportation (.gov) Issaquah class boat.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Future Plan: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A replacement project is in development, with selected designs aimed at expanding capacity to 124-155 vehicles on the dock.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1DE34FF-0428-F271-B473-6A34C8BDD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The current vehicle holding capacity of the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Google Sans"/>
                <a:hlinkClick r:id="rId2"/>
              </a:rPr>
              <a:t>Washington State Department of Transportation (.gov)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Fauntleroy Ferry Terminal dock is approximately 80 to 90 vehicles. This capacity is significantly smaller than the 124-vehicle capacity of the Issaquah class ferries that serve the route, resulting in the need for queuing on adjacent streets. 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Terminal Capacity: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~80-90 vehicles on the dock.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Vessel Capacity: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124 vehicles per Washington State Department of Transportation (.gov) Issaquah class boat.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Future Plan: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A replacement project is in development, with selected designs aimed at expanding capacity to 124-155 vehicles on the dock.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4FA31-13C5-D031-0E5F-D83E9357849C}"/>
              </a:ext>
            </a:extLst>
          </p:cNvPr>
          <p:cNvSpPr txBox="1"/>
          <p:nvPr/>
        </p:nvSpPr>
        <p:spPr>
          <a:xfrm>
            <a:off x="953892" y="1327150"/>
            <a:ext cx="9728200" cy="4832092"/>
          </a:xfrm>
          <a:prstGeom prst="rect">
            <a:avLst/>
          </a:prstGeom>
          <a:solidFill>
            <a:srgbClr val="E3FBFE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Terminal Capacity:</a:t>
            </a:r>
            <a:r>
              <a:rPr lang="en-US" sz="2800" dirty="0"/>
              <a:t> ~ NOW  88 vehicles on the dock.</a:t>
            </a:r>
          </a:p>
          <a:p>
            <a:endParaRPr lang="en-US" sz="2800" b="1" dirty="0"/>
          </a:p>
          <a:p>
            <a:r>
              <a:rPr lang="en-US" sz="2800" b="1" dirty="0"/>
              <a:t>Future Vessel Capacity:</a:t>
            </a:r>
            <a:r>
              <a:rPr lang="en-US" sz="2800" dirty="0"/>
              <a:t> = 124 vehicles per Washington State Department of Transportation (.gov) ( Issaquah class)  </a:t>
            </a:r>
          </a:p>
          <a:p>
            <a:endParaRPr lang="en-US" sz="2800" b="1" dirty="0"/>
          </a:p>
          <a:p>
            <a:r>
              <a:rPr lang="en-US" sz="2800" b="1" dirty="0"/>
              <a:t>Future Plan:</a:t>
            </a:r>
            <a:r>
              <a:rPr lang="en-US" sz="2800" dirty="0"/>
              <a:t> A replacement project is in development, with selected designs aimed at expanding capacity to 124-155 vehicles on the dock</a:t>
            </a:r>
            <a:r>
              <a:rPr lang="en-US" sz="2800" b="1" dirty="0">
                <a:solidFill>
                  <a:srgbClr val="FF0000"/>
                </a:solidFill>
              </a:rPr>
              <a:t>. 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Consideration for future second dock? 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? Bigger boats Jumbo = 188 , Jumbo Mark II = 202</a:t>
            </a:r>
          </a:p>
        </p:txBody>
      </p:sp>
    </p:spTree>
    <p:extLst>
      <p:ext uri="{BB962C8B-B14F-4D97-AF65-F5344CB8AC3E}">
        <p14:creationId xmlns:p14="http://schemas.microsoft.com/office/powerpoint/2010/main" val="276083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DDC08-AFD1-02C2-1EF4-F4B3FE7A0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F21F-D214-1C6F-B11F-3F56F71E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177801"/>
            <a:ext cx="11899896" cy="901699"/>
          </a:xfrm>
          <a:solidFill>
            <a:srgbClr val="E3FBFE"/>
          </a:solidFill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Operational challenges - Over time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0D0AC-3C9A-EA8E-F1CF-EA412475604B}"/>
              </a:ext>
            </a:extLst>
          </p:cNvPr>
          <p:cNvSpPr txBox="1"/>
          <p:nvPr/>
        </p:nvSpPr>
        <p:spPr>
          <a:xfrm>
            <a:off x="292101" y="929188"/>
            <a:ext cx="11501555" cy="563231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Fauntleroy</a:t>
            </a:r>
            <a:r>
              <a:rPr lang="en-US" sz="3600" dirty="0"/>
              <a:t>   2026       2031 (2040)      2090 (next 50 yr) </a:t>
            </a:r>
          </a:p>
          <a:p>
            <a:r>
              <a:rPr lang="en-US" sz="3600" b="1" dirty="0"/>
              <a:t> Boat</a:t>
            </a:r>
            <a:r>
              <a:rPr lang="en-US" sz="3600" dirty="0"/>
              <a:t> cap     124 car   Max 188 – 202 		???  *</a:t>
            </a:r>
          </a:p>
          <a:p>
            <a:endParaRPr lang="en-US" sz="3600" dirty="0"/>
          </a:p>
          <a:p>
            <a:r>
              <a:rPr lang="en-US" sz="3600" b="1" dirty="0"/>
              <a:t> Dock</a:t>
            </a:r>
            <a:r>
              <a:rPr lang="en-US" sz="3600" dirty="0"/>
              <a:t> Cap    84 cars     124 -186?          Unknown               </a:t>
            </a:r>
          </a:p>
          <a:p>
            <a:r>
              <a:rPr lang="en-US" sz="3600" dirty="0"/>
              <a:t> </a:t>
            </a:r>
          </a:p>
          <a:p>
            <a:r>
              <a:rPr lang="en-US" sz="3600" dirty="0"/>
              <a:t> Ridership                      +37% </a:t>
            </a:r>
            <a:r>
              <a:rPr lang="en-US" sz="3600" dirty="0" err="1"/>
              <a:t>SWorth</a:t>
            </a:r>
            <a:r>
              <a:rPr lang="en-US" sz="3600" dirty="0"/>
              <a:t>           ?    *</a:t>
            </a:r>
          </a:p>
          <a:p>
            <a:r>
              <a:rPr lang="en-US" sz="3600" b="1" dirty="0"/>
              <a:t>                                          </a:t>
            </a:r>
            <a:r>
              <a:rPr lang="en-US" sz="3600" dirty="0"/>
              <a:t>+19% Vashon           ?    *</a:t>
            </a:r>
          </a:p>
          <a:p>
            <a:r>
              <a:rPr lang="en-US" sz="3600" b="1" dirty="0"/>
              <a:t> </a:t>
            </a:r>
            <a:r>
              <a:rPr lang="en-US" sz="3600" dirty="0">
                <a:solidFill>
                  <a:srgbClr val="00B0F0"/>
                </a:solidFill>
              </a:rPr>
              <a:t>Sea Rise -   as is        + 3-12”                +1.5 – 2.5</a:t>
            </a:r>
          </a:p>
          <a:p>
            <a:r>
              <a:rPr lang="en-US" sz="3600" dirty="0">
                <a:solidFill>
                  <a:srgbClr val="00B0F0"/>
                </a:solidFill>
              </a:rPr>
              <a:t> Fauntleroy dock height increase 2-3 ft </a:t>
            </a:r>
            <a:r>
              <a:rPr lang="en-US" sz="3600" dirty="0" err="1">
                <a:solidFill>
                  <a:srgbClr val="00B0F0"/>
                </a:solidFill>
              </a:rPr>
              <a:t>tbd</a:t>
            </a:r>
            <a:endParaRPr lang="en-US" sz="3600" dirty="0">
              <a:solidFill>
                <a:srgbClr val="00B0F0"/>
              </a:solidFill>
            </a:endParaRPr>
          </a:p>
          <a:p>
            <a:r>
              <a:rPr lang="en-US" sz="3600" dirty="0">
                <a:solidFill>
                  <a:srgbClr val="00B0F0"/>
                </a:solidFill>
              </a:rPr>
              <a:t>      </a:t>
            </a:r>
            <a:r>
              <a:rPr lang="en-US" sz="3600" dirty="0"/>
              <a:t>* increased bus capacity</a:t>
            </a:r>
          </a:p>
        </p:txBody>
      </p:sp>
    </p:spTree>
    <p:extLst>
      <p:ext uri="{BB962C8B-B14F-4D97-AF65-F5344CB8AC3E}">
        <p14:creationId xmlns:p14="http://schemas.microsoft.com/office/powerpoint/2010/main" val="19647585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000000"/>
      </a:dk1>
      <a:lt1>
        <a:srgbClr val="FFFFFF"/>
      </a:lt1>
      <a:dk2>
        <a:srgbClr val="FC4EFB"/>
      </a:dk2>
      <a:lt2>
        <a:srgbClr val="E7E6E6"/>
      </a:lt2>
      <a:accent1>
        <a:srgbClr val="FAF24C"/>
      </a:accent1>
      <a:accent2>
        <a:srgbClr val="5EFCAC"/>
      </a:accent2>
      <a:accent3>
        <a:srgbClr val="73EBF9"/>
      </a:accent3>
      <a:accent4>
        <a:srgbClr val="316CFC"/>
      </a:accent4>
      <a:accent5>
        <a:srgbClr val="B059FD"/>
      </a:accent5>
      <a:accent6>
        <a:srgbClr val="9405FC"/>
      </a:accent6>
      <a:hlink>
        <a:srgbClr val="FFFFFF"/>
      </a:hlink>
      <a:folHlink>
        <a:srgbClr val="FFFFFF"/>
      </a:folHlink>
    </a:clrScheme>
    <a:fontScheme name="Custom 15">
      <a:majorFont>
        <a:latin typeface="Biome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36837_win32_SL_V11" id="{EAD6EF7B-6F25-4469-AF6A-07D6EB1461DD}" vid="{30FEA78B-2F89-4FF0-8415-E3920802C58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37456-21FC-4AE2-8A94-BF06CAF2EB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05301E-11B3-4B9D-A588-21F3C980937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77B561B-3A65-4A22-9691-EB838E7F9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9405</TotalTime>
  <Words>961</Words>
  <Application>Microsoft Office PowerPoint</Application>
  <PresentationFormat>Widescreen</PresentationFormat>
  <Paragraphs>140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Arial</vt:lpstr>
      <vt:lpstr>Arial Nova</vt:lpstr>
      <vt:lpstr>Biome</vt:lpstr>
      <vt:lpstr>Calibri</vt:lpstr>
      <vt:lpstr>Google Sans</vt:lpstr>
      <vt:lpstr>Custom</vt:lpstr>
      <vt:lpstr>Custom Design</vt:lpstr>
      <vt:lpstr>BASIC</vt:lpstr>
      <vt:lpstr>Vashon Portage Ferry terminal 1922</vt:lpstr>
      <vt:lpstr>FAUNTLEROY Ferry terminal - 1922 Predated most Local Residents</vt:lpstr>
      <vt:lpstr>Overcoming </vt:lpstr>
      <vt:lpstr>The Power of</vt:lpstr>
      <vt:lpstr>ENGAGING THE AUDIENCE</vt:lpstr>
      <vt:lpstr>Section header</vt:lpstr>
      <vt:lpstr>Capacity</vt:lpstr>
      <vt:lpstr>Operational challenges - Over time    </vt:lpstr>
      <vt:lpstr>Faunt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misc</vt:lpstr>
      <vt:lpstr>    PARTNERS</vt:lpstr>
      <vt:lpstr>SPEAKING IMPACT</vt:lpstr>
      <vt:lpstr>FINAL TIPS &amp; TAKEAWAYS</vt:lpstr>
      <vt:lpstr>Vessel electrification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English</dc:creator>
  <cp:lastModifiedBy>Gary English</cp:lastModifiedBy>
  <cp:revision>11</cp:revision>
  <dcterms:created xsi:type="dcterms:W3CDTF">2026-02-05T18:00:41Z</dcterms:created>
  <dcterms:modified xsi:type="dcterms:W3CDTF">2026-03-04T18:49:49Z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