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2" r:id="rId2"/>
    <p:sldId id="263" r:id="rId3"/>
    <p:sldId id="256" r:id="rId4"/>
    <p:sldId id="265" r:id="rId5"/>
    <p:sldId id="259" r:id="rId6"/>
    <p:sldId id="273" r:id="rId7"/>
    <p:sldId id="264" r:id="rId8"/>
    <p:sldId id="266" r:id="rId9"/>
    <p:sldId id="274" r:id="rId10"/>
    <p:sldId id="267" r:id="rId11"/>
    <p:sldId id="275" r:id="rId12"/>
    <p:sldId id="257" r:id="rId13"/>
    <p:sldId id="258" r:id="rId14"/>
    <p:sldId id="261" r:id="rId15"/>
    <p:sldId id="271" r:id="rId16"/>
    <p:sldId id="272"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234" autoAdjust="0"/>
    <p:restoredTop sz="62430" autoAdjust="0"/>
  </p:normalViewPr>
  <p:slideViewPr>
    <p:cSldViewPr snapToGrid="0">
      <p:cViewPr varScale="1">
        <p:scale>
          <a:sx n="49" d="100"/>
          <a:sy n="49" d="100"/>
        </p:scale>
        <p:origin x="826" y="45"/>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8BF59-3D64-408C-826F-B2A7BFFBFACF}" type="datetimeFigureOut">
              <a:rPr lang="en-US" smtClean="0"/>
              <a:t>3/8/2026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AFC44-5D3A-4E66-B66C-4A468CA45290}" type="slidenum">
              <a:rPr lang="en-US" smtClean="0"/>
              <a:t>‹#›</a:t>
            </a:fld>
            <a:endParaRPr lang="en-US"/>
          </a:p>
        </p:txBody>
      </p:sp>
    </p:spTree>
    <p:extLst>
      <p:ext uri="{BB962C8B-B14F-4D97-AF65-F5344CB8AC3E}">
        <p14:creationId xmlns:p14="http://schemas.microsoft.com/office/powerpoint/2010/main" val="122992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pix of Point Robinson</a:t>
            </a:r>
            <a:r>
              <a:rPr lang="en-US" baseline="0" dirty="0" smtClean="0"/>
              <a:t> Nov 2025</a:t>
            </a:r>
            <a:endParaRPr lang="en-US" dirty="0"/>
          </a:p>
        </p:txBody>
      </p:sp>
      <p:sp>
        <p:nvSpPr>
          <p:cNvPr id="4" name="Slide Number Placeholder 3"/>
          <p:cNvSpPr>
            <a:spLocks noGrp="1"/>
          </p:cNvSpPr>
          <p:nvPr>
            <p:ph type="sldNum" sz="quarter" idx="10"/>
          </p:nvPr>
        </p:nvSpPr>
        <p:spPr/>
        <p:txBody>
          <a:bodyPr/>
          <a:lstStyle/>
          <a:p>
            <a:fld id="{D56AFC44-5D3A-4E66-B66C-4A468CA45290}" type="slidenum">
              <a:rPr lang="en-US" smtClean="0"/>
              <a:t>1</a:t>
            </a:fld>
            <a:endParaRPr lang="en-US"/>
          </a:p>
        </p:txBody>
      </p:sp>
    </p:spTree>
    <p:extLst>
      <p:ext uri="{BB962C8B-B14F-4D97-AF65-F5344CB8AC3E}">
        <p14:creationId xmlns:p14="http://schemas.microsoft.com/office/powerpoint/2010/main" val="712473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One day later(!)</a:t>
            </a:r>
            <a:r>
              <a:rPr lang="en-US" sz="1000" dirty="0" smtClean="0"/>
              <a:t>, I took this picture of a commercial fishing</a:t>
            </a:r>
            <a:r>
              <a:rPr lang="en-US" sz="1000" baseline="0" dirty="0" smtClean="0"/>
              <a:t> vessel in Colvos passage. Sometimes they fish in pairs and line the entire passage with gill nets</a:t>
            </a:r>
          </a:p>
          <a:p>
            <a:endParaRPr lang="en-US" sz="1000" baseline="0" dirty="0" smtClean="0"/>
          </a:p>
          <a:p>
            <a:r>
              <a:rPr lang="en-US" sz="1000" baseline="0" dirty="0" smtClean="0"/>
              <a:t>This (Orcas visiting and fishermen fishing) highlights humans/orcas are competing for the same prey; -- it’s a delicate balance</a:t>
            </a:r>
            <a:endParaRPr lang="en-US" sz="1000" dirty="0"/>
          </a:p>
        </p:txBody>
      </p:sp>
      <p:sp>
        <p:nvSpPr>
          <p:cNvPr id="4" name="Slide Number Placeholder 3"/>
          <p:cNvSpPr>
            <a:spLocks noGrp="1"/>
          </p:cNvSpPr>
          <p:nvPr>
            <p:ph type="sldNum" sz="quarter" idx="10"/>
          </p:nvPr>
        </p:nvSpPr>
        <p:spPr/>
        <p:txBody>
          <a:bodyPr/>
          <a:lstStyle/>
          <a:p>
            <a:fld id="{D56AFC44-5D3A-4E66-B66C-4A468CA45290}" type="slidenum">
              <a:rPr lang="en-US" smtClean="0"/>
              <a:t>2</a:t>
            </a:fld>
            <a:endParaRPr lang="en-US"/>
          </a:p>
        </p:txBody>
      </p:sp>
    </p:spTree>
    <p:extLst>
      <p:ext uri="{BB962C8B-B14F-4D97-AF65-F5344CB8AC3E}">
        <p14:creationId xmlns:p14="http://schemas.microsoft.com/office/powerpoint/2010/main" val="233091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a:t>
            </a:r>
            <a:r>
              <a:rPr lang="en-US" dirty="0" smtClean="0"/>
              <a:t>the situation is much more complex!</a:t>
            </a:r>
          </a:p>
          <a:p>
            <a:endParaRPr lang="en-US" dirty="0" smtClean="0"/>
          </a:p>
          <a:p>
            <a:r>
              <a:rPr lang="en-US" dirty="0" smtClean="0"/>
              <a:t>The </a:t>
            </a:r>
            <a:r>
              <a:rPr lang="en-US" sz="1200" b="1" i="0" kern="1200" dirty="0" smtClean="0">
                <a:solidFill>
                  <a:schemeClr val="tx1"/>
                </a:solidFill>
                <a:effectLst/>
                <a:latin typeface="+mn-lt"/>
                <a:ea typeface="+mn-ea"/>
                <a:cs typeface="+mn-cs"/>
              </a:rPr>
              <a:t>Salish Sea Marine Survival Project</a:t>
            </a:r>
            <a:r>
              <a:rPr lang="en-US" sz="1200" b="0" i="0" kern="1200" baseline="0" dirty="0" smtClean="0">
                <a:solidFill>
                  <a:schemeClr val="tx1"/>
                </a:solidFill>
                <a:effectLst/>
                <a:latin typeface="+mn-lt"/>
                <a:ea typeface="+mn-ea"/>
                <a:cs typeface="+mn-cs"/>
              </a:rPr>
              <a:t> labels Puget sound a </a:t>
            </a:r>
            <a:r>
              <a:rPr lang="en-US" sz="1200" b="1" i="0" kern="1200" baseline="0" dirty="0" smtClean="0">
                <a:solidFill>
                  <a:schemeClr val="tx1"/>
                </a:solidFill>
                <a:effectLst/>
                <a:latin typeface="+mn-lt"/>
                <a:ea typeface="+mn-ea"/>
                <a:cs typeface="+mn-cs"/>
              </a:rPr>
              <a:t>“Predator Pit:</a:t>
            </a:r>
            <a:endParaRPr lang="en-US" sz="1200" b="1" i="0" kern="1200" dirty="0" smtClean="0">
              <a:solidFill>
                <a:schemeClr val="tx1"/>
              </a:solidFill>
              <a:effectLst/>
              <a:latin typeface="+mn-lt"/>
              <a:ea typeface="+mn-ea"/>
              <a:cs typeface="+mn-cs"/>
            </a:endParaRPr>
          </a:p>
          <a:p>
            <a:r>
              <a:rPr lang="en-US" dirty="0" smtClean="0"/>
              <a:t>https://marinesurvivalproject.com/wp-content/uploads/FINAL-WORK-PLAN-PS-steelhead-marine-survival-31Jan2014.pdf</a:t>
            </a:r>
          </a:p>
          <a:p>
            <a:endParaRPr lang="en-US" dirty="0" smtClean="0"/>
          </a:p>
          <a:p>
            <a:r>
              <a:rPr lang="en-US" dirty="0" smtClean="0"/>
              <a:t>More than 7 different predatory forces influence salmon survival</a:t>
            </a:r>
          </a:p>
          <a:p>
            <a:endParaRPr lang="en-US" dirty="0" smtClean="0"/>
          </a:p>
          <a:p>
            <a:r>
              <a:rPr lang="en-US" dirty="0" smtClean="0"/>
              <a:t>Senate and House Memorial</a:t>
            </a:r>
            <a:r>
              <a:rPr lang="en-US" baseline="0" dirty="0" smtClean="0"/>
              <a:t> Bills seek to amend the Marine Mammal Protection Act </a:t>
            </a:r>
          </a:p>
          <a:p>
            <a:r>
              <a:rPr lang="en-US" baseline="0" dirty="0" smtClean="0"/>
              <a:t>By eliminating one factor from the pit, it ignores the other 6 </a:t>
            </a:r>
            <a:endParaRPr lang="en-US" dirty="0"/>
          </a:p>
        </p:txBody>
      </p:sp>
      <p:sp>
        <p:nvSpPr>
          <p:cNvPr id="4" name="Slide Number Placeholder 3"/>
          <p:cNvSpPr>
            <a:spLocks noGrp="1"/>
          </p:cNvSpPr>
          <p:nvPr>
            <p:ph type="sldNum" sz="quarter" idx="10"/>
          </p:nvPr>
        </p:nvSpPr>
        <p:spPr/>
        <p:txBody>
          <a:bodyPr/>
          <a:lstStyle/>
          <a:p>
            <a:fld id="{D56AFC44-5D3A-4E66-B66C-4A468CA45290}" type="slidenum">
              <a:rPr lang="en-US" smtClean="0"/>
              <a:t>3</a:t>
            </a:fld>
            <a:endParaRPr lang="en-US"/>
          </a:p>
        </p:txBody>
      </p:sp>
    </p:spTree>
    <p:extLst>
      <p:ext uri="{BB962C8B-B14F-4D97-AF65-F5344CB8AC3E}">
        <p14:creationId xmlns:p14="http://schemas.microsoft.com/office/powerpoint/2010/main" val="3087018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6AFC44-5D3A-4E66-B66C-4A468CA45290}" type="slidenum">
              <a:rPr lang="en-US" smtClean="0"/>
              <a:t>7</a:t>
            </a:fld>
            <a:endParaRPr lang="en-US"/>
          </a:p>
        </p:txBody>
      </p:sp>
    </p:spTree>
    <p:extLst>
      <p:ext uri="{BB962C8B-B14F-4D97-AF65-F5344CB8AC3E}">
        <p14:creationId xmlns:p14="http://schemas.microsoft.com/office/powerpoint/2010/main" val="207593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Salmon originating from Washington are potentially consumed by marine mammals in Washington, British Columbia, and Alaska).</a:t>
            </a:r>
            <a:endParaRPr lang="en-US" dirty="0"/>
          </a:p>
        </p:txBody>
      </p:sp>
      <p:sp>
        <p:nvSpPr>
          <p:cNvPr id="4" name="Slide Number Placeholder 3"/>
          <p:cNvSpPr>
            <a:spLocks noGrp="1"/>
          </p:cNvSpPr>
          <p:nvPr>
            <p:ph type="sldNum" sz="quarter" idx="10"/>
          </p:nvPr>
        </p:nvSpPr>
        <p:spPr/>
        <p:txBody>
          <a:bodyPr/>
          <a:lstStyle/>
          <a:p>
            <a:fld id="{D56AFC44-5D3A-4E66-B66C-4A468CA45290}" type="slidenum">
              <a:rPr lang="en-US" smtClean="0"/>
              <a:t>9</a:t>
            </a:fld>
            <a:endParaRPr lang="en-US"/>
          </a:p>
        </p:txBody>
      </p:sp>
    </p:spTree>
    <p:extLst>
      <p:ext uri="{BB962C8B-B14F-4D97-AF65-F5344CB8AC3E}">
        <p14:creationId xmlns:p14="http://schemas.microsoft.com/office/powerpoint/2010/main" val="3051378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Altering the MMPA to reduce protections for certain marine mammals could disrupt the natural balance of marine ecosystems. Predation is a natural process, and reducing predator populations may have unforeseen consequences on the food web, potentially affecting other species, including salmon.</a:t>
            </a:r>
          </a:p>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Pinnipeds don’t just eat salmon—they also eat fish that prey on salmon. Pinnipeds are “generalist” predators and prey on a variety of species including invasive species and other predators of salmon. Some fish species pinnipeds help to manage include: Pacific Hake, Spiny Dogfish, Lingcod, </a:t>
            </a:r>
            <a:r>
              <a:rPr lang="en-US" sz="300" b="0" i="0" kern="1200" dirty="0" err="1" smtClean="0">
                <a:solidFill>
                  <a:schemeClr val="tx1"/>
                </a:solidFill>
                <a:effectLst/>
                <a:latin typeface="+mn-lt"/>
                <a:ea typeface="+mn-ea"/>
                <a:cs typeface="+mn-cs"/>
              </a:rPr>
              <a:t>Cabezon</a:t>
            </a:r>
            <a:r>
              <a:rPr lang="en-US" sz="300" b="0" i="0" kern="1200" dirty="0" smtClean="0">
                <a:solidFill>
                  <a:schemeClr val="tx1"/>
                </a:solidFill>
                <a:effectLst/>
                <a:latin typeface="+mn-lt"/>
                <a:ea typeface="+mn-ea"/>
                <a:cs typeface="+mn-cs"/>
              </a:rPr>
              <a:t>, Rockfish, and Northern Pike (invasive), which all prey on salmon and juvenile salmon. </a:t>
            </a:r>
          </a:p>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There is limited scientific evidence to conclusively demonstrate that reducing pinniped populations will lead to significant improvements in salmon numbers. Focusing on predator control may divert attention and resources from addressing primary factors affecting salmon recovery, such as habitat degradation, water quality, and overfishing.</a:t>
            </a:r>
          </a:p>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Transient orcas, also called </a:t>
            </a:r>
            <a:r>
              <a:rPr lang="en-US" sz="300" b="0" i="0" kern="1200" dirty="0" err="1" smtClean="0">
                <a:solidFill>
                  <a:schemeClr val="tx1"/>
                </a:solidFill>
                <a:effectLst/>
                <a:latin typeface="+mn-lt"/>
                <a:ea typeface="+mn-ea"/>
                <a:cs typeface="+mn-cs"/>
              </a:rPr>
              <a:t>BIgg’s</a:t>
            </a:r>
            <a:r>
              <a:rPr lang="en-US" sz="300" b="0" i="0" kern="1200" dirty="0" smtClean="0">
                <a:solidFill>
                  <a:schemeClr val="tx1"/>
                </a:solidFill>
                <a:effectLst/>
                <a:latin typeface="+mn-lt"/>
                <a:ea typeface="+mn-ea"/>
                <a:cs typeface="+mn-cs"/>
              </a:rPr>
              <a:t> killer whales, another ecotype present in Washington waters, prey on marine mammals, including seals and sea lions. Reducing pinniped numbers could decrease the prey available to transient orcas, potentially impacting their health and survival. Studies have not been conducted to understand how reducing pinnipeds could impact mammal-eating orcas.</a:t>
            </a:r>
          </a:p>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Modifying the MMPA without thorough scientific studies on the potential impacts could lead to unintended ecological consequences. It is essential to understand the complex interactions between species before implementing policies that could alter these dynamics.</a:t>
            </a:r>
          </a:p>
          <a:p>
            <a:pPr marL="171450" indent="-17145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D56AFC44-5D3A-4E66-B66C-4A468CA45290}" type="slidenum">
              <a:rPr lang="en-US" smtClean="0"/>
              <a:t>10</a:t>
            </a:fld>
            <a:endParaRPr lang="en-US"/>
          </a:p>
        </p:txBody>
      </p:sp>
    </p:spTree>
    <p:extLst>
      <p:ext uri="{BB962C8B-B14F-4D97-AF65-F5344CB8AC3E}">
        <p14:creationId xmlns:p14="http://schemas.microsoft.com/office/powerpoint/2010/main" val="4982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Altering the MMPA to reduce protections for certain marine mammals could disrupt the natural balance of marine ecosystems. Predation is a natural process, and reducing predator populations may have unforeseen consequences on the food web, potentially affecting other species, including salmon.</a:t>
            </a:r>
          </a:p>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Pinnipeds don’t just eat salmon—they also eat fish that prey on salmon. Pinnipeds are “generalist” predators and prey on a variety of species including invasive species and other predators of salmon. Some fish species pinnipeds help to manage include: Pacific Hake, Spiny Dogfish, Lingcod, </a:t>
            </a:r>
            <a:r>
              <a:rPr lang="en-US" sz="300" b="0" i="0" kern="1200" dirty="0" err="1" smtClean="0">
                <a:solidFill>
                  <a:schemeClr val="tx1"/>
                </a:solidFill>
                <a:effectLst/>
                <a:latin typeface="+mn-lt"/>
                <a:ea typeface="+mn-ea"/>
                <a:cs typeface="+mn-cs"/>
              </a:rPr>
              <a:t>Cabezon</a:t>
            </a:r>
            <a:r>
              <a:rPr lang="en-US" sz="300" b="0" i="0" kern="1200" dirty="0" smtClean="0">
                <a:solidFill>
                  <a:schemeClr val="tx1"/>
                </a:solidFill>
                <a:effectLst/>
                <a:latin typeface="+mn-lt"/>
                <a:ea typeface="+mn-ea"/>
                <a:cs typeface="+mn-cs"/>
              </a:rPr>
              <a:t>, Rockfish, and Northern Pike (invasive), which all prey on salmon and juvenile salmon. </a:t>
            </a:r>
          </a:p>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There is limited scientific evidence to conclusively demonstrate that reducing pinniped populations will lead to significant improvements in salmon numbers. Focusing on predator control may divert attention and resources from addressing primary factors affecting salmon recovery, such as habitat degradation, water quality, and overfishing.</a:t>
            </a:r>
          </a:p>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Transient orcas, also called </a:t>
            </a:r>
            <a:r>
              <a:rPr lang="en-US" sz="300" b="0" i="0" kern="1200" dirty="0" err="1" smtClean="0">
                <a:solidFill>
                  <a:schemeClr val="tx1"/>
                </a:solidFill>
                <a:effectLst/>
                <a:latin typeface="+mn-lt"/>
                <a:ea typeface="+mn-ea"/>
                <a:cs typeface="+mn-cs"/>
              </a:rPr>
              <a:t>BIgg’s</a:t>
            </a:r>
            <a:r>
              <a:rPr lang="en-US" sz="300" b="0" i="0" kern="1200" dirty="0" smtClean="0">
                <a:solidFill>
                  <a:schemeClr val="tx1"/>
                </a:solidFill>
                <a:effectLst/>
                <a:latin typeface="+mn-lt"/>
                <a:ea typeface="+mn-ea"/>
                <a:cs typeface="+mn-cs"/>
              </a:rPr>
              <a:t> killer whales, another ecotype present in Washington waters, prey on marine mammals, including seals and sea lions. Reducing pinniped numbers could decrease the prey available to transient orcas, potentially impacting their health and survival. Studies have not been conducted to understand how reducing pinnipeds could impact mammal-eating orcas.</a:t>
            </a:r>
          </a:p>
          <a:p>
            <a:pPr marL="171450" indent="-171450">
              <a:buFont typeface="Arial" panose="020B0604020202020204" pitchFamily="34" charset="0"/>
              <a:buChar char="•"/>
            </a:pPr>
            <a:r>
              <a:rPr lang="en-US" sz="300" b="0" i="0" kern="1200" dirty="0" smtClean="0">
                <a:solidFill>
                  <a:schemeClr val="tx1"/>
                </a:solidFill>
                <a:effectLst/>
                <a:latin typeface="+mn-lt"/>
                <a:ea typeface="+mn-ea"/>
                <a:cs typeface="+mn-cs"/>
              </a:rPr>
              <a:t>Modifying the MMPA without thorough scientific studies on the potential impacts could lead to unintended ecological consequences. It is essential to understand the complex interactions between species before implementing policies that could alter these dynamics.</a:t>
            </a:r>
          </a:p>
          <a:p>
            <a:pPr marL="171450" indent="-17145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D56AFC44-5D3A-4E66-B66C-4A468CA45290}" type="slidenum">
              <a:rPr lang="en-US" smtClean="0"/>
              <a:t>11</a:t>
            </a:fld>
            <a:endParaRPr lang="en-US"/>
          </a:p>
        </p:txBody>
      </p:sp>
    </p:spTree>
    <p:extLst>
      <p:ext uri="{BB962C8B-B14F-4D97-AF65-F5344CB8AC3E}">
        <p14:creationId xmlns:p14="http://schemas.microsoft.com/office/powerpoint/2010/main" val="3701922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D87DE6-8DE5-4F9B-ADAA-E76A5C2051E9}"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378229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87DE6-8DE5-4F9B-ADAA-E76A5C2051E9}"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259680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87DE6-8DE5-4F9B-ADAA-E76A5C2051E9}"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774313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87DE6-8DE5-4F9B-ADAA-E76A5C2051E9}"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88976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D87DE6-8DE5-4F9B-ADAA-E76A5C2051E9}" type="datetimeFigureOut">
              <a:rPr lang="en-US" smtClean="0"/>
              <a:t>3/8/2026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1177077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D87DE6-8DE5-4F9B-ADAA-E76A5C2051E9}"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3466555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D87DE6-8DE5-4F9B-ADAA-E76A5C2051E9}" type="datetimeFigureOut">
              <a:rPr lang="en-US" smtClean="0"/>
              <a:t>3/8/2026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4058796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D87DE6-8DE5-4F9B-ADAA-E76A5C2051E9}"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302037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87DE6-8DE5-4F9B-ADAA-E76A5C2051E9}" type="datetimeFigureOut">
              <a:rPr lang="en-US" smtClean="0"/>
              <a:t>3/8/2026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358104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D87DE6-8DE5-4F9B-ADAA-E76A5C2051E9}"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268646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D87DE6-8DE5-4F9B-ADAA-E76A5C2051E9}" type="datetimeFigureOut">
              <a:rPr lang="en-US" smtClean="0"/>
              <a:t>3/8/2026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5B8495-60EB-4FDA-919C-411F410C306E}" type="slidenum">
              <a:rPr lang="en-US" smtClean="0"/>
              <a:t>‹#›</a:t>
            </a:fld>
            <a:endParaRPr lang="en-US"/>
          </a:p>
        </p:txBody>
      </p:sp>
    </p:spTree>
    <p:extLst>
      <p:ext uri="{BB962C8B-B14F-4D97-AF65-F5344CB8AC3E}">
        <p14:creationId xmlns:p14="http://schemas.microsoft.com/office/powerpoint/2010/main" val="185799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87DE6-8DE5-4F9B-ADAA-E76A5C2051E9}" type="datetimeFigureOut">
              <a:rPr lang="en-US" smtClean="0"/>
              <a:t>3/8/2026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B8495-60EB-4FDA-919C-411F410C306E}" type="slidenum">
              <a:rPr lang="en-US" smtClean="0"/>
              <a:t>‹#›</a:t>
            </a:fld>
            <a:endParaRPr lang="en-US"/>
          </a:p>
        </p:txBody>
      </p:sp>
    </p:spTree>
    <p:extLst>
      <p:ext uri="{BB962C8B-B14F-4D97-AF65-F5344CB8AC3E}">
        <p14:creationId xmlns:p14="http://schemas.microsoft.com/office/powerpoint/2010/main" val="1074116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ashacad.org/wp-content/uploads/2022/11/Pinniped-Predation-on-Salmonids-in-the-Washington-Portions-of-the-Salish-Sea-and-Outer-Coast-1.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lawfilesext.leg.wa.gov/biennium/2025-26/Pdf/Bill%20Reports/House/4004%20HBR%20APH%2026.pdf?q=2026022711082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eopugetsound.org/magazine/young-salmon"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hyperlink" Target="https://washacad.org/wp-content/uploads/2022/11/Pinniped-Predation-on-Salmonids-in-the-Washington-Portions-of-the-Salish-Sea-and-Outer-Coast-1.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ature.com/articles/s41598-017-14984-8" TargetMode="Externa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2192000" cy="6862637"/>
          </a:xfrm>
          <a:prstGeom prst="rect">
            <a:avLst/>
          </a:prstGeom>
        </p:spPr>
      </p:pic>
      <p:sp>
        <p:nvSpPr>
          <p:cNvPr id="5" name="TextBox 4"/>
          <p:cNvSpPr txBox="1"/>
          <p:nvPr/>
        </p:nvSpPr>
        <p:spPr>
          <a:xfrm>
            <a:off x="0" y="-156376"/>
            <a:ext cx="5183535" cy="2123658"/>
          </a:xfrm>
          <a:prstGeom prst="rect">
            <a:avLst/>
          </a:prstGeom>
          <a:noFill/>
        </p:spPr>
        <p:txBody>
          <a:bodyPr wrap="none" rtlCol="0">
            <a:spAutoFit/>
          </a:bodyPr>
          <a:lstStyle/>
          <a:p>
            <a:r>
              <a:rPr lang="en-US" sz="6600" b="1" dirty="0" smtClean="0"/>
              <a:t>Nov/Dec 2025</a:t>
            </a:r>
          </a:p>
          <a:p>
            <a:r>
              <a:rPr lang="en-US" sz="6600" b="1" dirty="0" smtClean="0"/>
              <a:t>Pt Robinson</a:t>
            </a:r>
            <a:endParaRPr lang="en-US" sz="6600" b="1" dirty="0"/>
          </a:p>
        </p:txBody>
      </p:sp>
      <p:sp>
        <p:nvSpPr>
          <p:cNvPr id="6" name="TextBox 5"/>
          <p:cNvSpPr txBox="1"/>
          <p:nvPr/>
        </p:nvSpPr>
        <p:spPr>
          <a:xfrm>
            <a:off x="7939668" y="6333339"/>
            <a:ext cx="2310633" cy="369332"/>
          </a:xfrm>
          <a:prstGeom prst="rect">
            <a:avLst/>
          </a:prstGeom>
          <a:solidFill>
            <a:schemeClr val="bg1"/>
          </a:solidFill>
        </p:spPr>
        <p:txBody>
          <a:bodyPr wrap="none" rtlCol="0">
            <a:spAutoFit/>
          </a:bodyPr>
          <a:lstStyle/>
          <a:p>
            <a:r>
              <a:rPr lang="en-US" dirty="0" smtClean="0"/>
              <a:t>Presenter: Theo Eicher</a:t>
            </a:r>
            <a:endParaRPr lang="en-US" dirty="0"/>
          </a:p>
        </p:txBody>
      </p:sp>
    </p:spTree>
    <p:extLst>
      <p:ext uri="{BB962C8B-B14F-4D97-AF65-F5344CB8AC3E}">
        <p14:creationId xmlns:p14="http://schemas.microsoft.com/office/powerpoint/2010/main" val="1562256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432" y="70369"/>
            <a:ext cx="10515600" cy="1325563"/>
          </a:xfrm>
          <a:solidFill>
            <a:srgbClr val="002060"/>
          </a:solidFill>
        </p:spPr>
        <p:txBody>
          <a:bodyPr/>
          <a:lstStyle/>
          <a:p>
            <a:pPr algn="ctr"/>
            <a:r>
              <a:rPr lang="en-US" dirty="0" smtClean="0">
                <a:solidFill>
                  <a:srgbClr val="00FF00"/>
                </a:solidFill>
              </a:rPr>
              <a:t>Thanks For Listening!</a:t>
            </a:r>
            <a:endParaRPr lang="en-US" dirty="0">
              <a:solidFill>
                <a:srgbClr val="00FF00"/>
              </a:solidFill>
            </a:endParaRPr>
          </a:p>
        </p:txBody>
      </p:sp>
      <p:sp>
        <p:nvSpPr>
          <p:cNvPr id="3" name="Content Placeholder 2"/>
          <p:cNvSpPr>
            <a:spLocks noGrp="1"/>
          </p:cNvSpPr>
          <p:nvPr>
            <p:ph idx="1"/>
          </p:nvPr>
        </p:nvSpPr>
        <p:spPr>
          <a:xfrm>
            <a:off x="448408" y="1395932"/>
            <a:ext cx="11743592" cy="5320752"/>
          </a:xfrm>
        </p:spPr>
        <p:txBody>
          <a:bodyPr>
            <a:normAutofit fontScale="92500" lnSpcReduction="10000"/>
          </a:bodyPr>
          <a:lstStyle/>
          <a:p>
            <a:r>
              <a:rPr lang="en-US" sz="5200" dirty="0" smtClean="0">
                <a:solidFill>
                  <a:srgbClr val="FF0000"/>
                </a:solidFill>
              </a:rPr>
              <a:t>Reject</a:t>
            </a:r>
            <a:r>
              <a:rPr lang="en-US" sz="5200" dirty="0" smtClean="0"/>
              <a:t> </a:t>
            </a:r>
          </a:p>
          <a:p>
            <a:pPr marL="0" indent="0">
              <a:buNone/>
            </a:pPr>
            <a:r>
              <a:rPr lang="en-US" sz="4000" b="1" dirty="0" smtClean="0"/>
              <a:t>killing Pinnipeds as a “solution” to the salmon struggle</a:t>
            </a:r>
          </a:p>
          <a:p>
            <a:endParaRPr lang="en-US" sz="4000" dirty="0" smtClean="0">
              <a:solidFill>
                <a:srgbClr val="FF0000"/>
              </a:solidFill>
            </a:endParaRPr>
          </a:p>
          <a:p>
            <a:r>
              <a:rPr lang="en-US" sz="4000" b="1" dirty="0" smtClean="0">
                <a:solidFill>
                  <a:srgbClr val="FF0000"/>
                </a:solidFill>
              </a:rPr>
              <a:t>Science </a:t>
            </a:r>
            <a:r>
              <a:rPr lang="en-US" sz="4000" b="1" dirty="0">
                <a:solidFill>
                  <a:srgbClr val="FF0000"/>
                </a:solidFill>
              </a:rPr>
              <a:t>S</a:t>
            </a:r>
            <a:r>
              <a:rPr lang="en-US" sz="4000" b="1" dirty="0" smtClean="0">
                <a:solidFill>
                  <a:srgbClr val="FF0000"/>
                </a:solidFill>
              </a:rPr>
              <a:t>ays </a:t>
            </a:r>
          </a:p>
          <a:p>
            <a:pPr marL="0" indent="0">
              <a:buNone/>
            </a:pPr>
            <a:r>
              <a:rPr lang="en-US" sz="4000" dirty="0" smtClean="0"/>
              <a:t>killing pinnipeds may </a:t>
            </a:r>
          </a:p>
          <a:p>
            <a:pPr marL="0" indent="0">
              <a:buNone/>
            </a:pPr>
            <a:r>
              <a:rPr lang="en-US" sz="4000" dirty="0" smtClean="0"/>
              <a:t>not only </a:t>
            </a:r>
          </a:p>
          <a:p>
            <a:pPr lvl="1">
              <a:buFont typeface="Wingdings" panose="05000000000000000000" pitchFamily="2" charset="2"/>
              <a:buChar char="Ø"/>
            </a:pPr>
            <a:r>
              <a:rPr lang="en-US" sz="4000" dirty="0" smtClean="0"/>
              <a:t> </a:t>
            </a:r>
            <a:r>
              <a:rPr lang="en-US" sz="4000" b="1" dirty="0" smtClean="0"/>
              <a:t>NOT </a:t>
            </a:r>
            <a:r>
              <a:rPr lang="en-US" sz="4000" dirty="0" smtClean="0"/>
              <a:t>help salmon</a:t>
            </a:r>
          </a:p>
          <a:p>
            <a:pPr lvl="1">
              <a:buFont typeface="Wingdings" panose="05000000000000000000" pitchFamily="2" charset="2"/>
              <a:buChar char="Ø"/>
            </a:pPr>
            <a:r>
              <a:rPr lang="en-US" sz="4000" dirty="0" smtClean="0"/>
              <a:t> </a:t>
            </a:r>
            <a:r>
              <a:rPr lang="en-US" sz="4000" b="1" dirty="0" smtClean="0"/>
              <a:t>It may hurt </a:t>
            </a:r>
            <a:r>
              <a:rPr lang="en-US" sz="4000" dirty="0" smtClean="0"/>
              <a:t>salmon</a:t>
            </a:r>
          </a:p>
          <a:p>
            <a:pPr marL="457200" lvl="1" indent="0">
              <a:buNone/>
            </a:pPr>
            <a:r>
              <a:rPr lang="en-US" sz="4000" dirty="0"/>
              <a:t>	</a:t>
            </a:r>
            <a:r>
              <a:rPr lang="en-US" sz="4000" dirty="0" smtClean="0">
                <a:sym typeface="Wingdings" panose="05000000000000000000" pitchFamily="2" charset="2"/>
              </a:rPr>
              <a:t> </a:t>
            </a:r>
            <a:r>
              <a:rPr lang="en-US" sz="4000" dirty="0" smtClean="0"/>
              <a:t>That’s why the Orca Conservancy opposes both bills. </a:t>
            </a:r>
            <a:endParaRPr lang="en-US" sz="4000" dirty="0"/>
          </a:p>
        </p:txBody>
      </p:sp>
      <p:pic>
        <p:nvPicPr>
          <p:cNvPr id="4" name="Picture 3"/>
          <p:cNvPicPr>
            <a:picLocks noChangeAspect="1"/>
          </p:cNvPicPr>
          <p:nvPr/>
        </p:nvPicPr>
        <p:blipFill>
          <a:blip r:embed="rId3"/>
          <a:stretch>
            <a:fillRect/>
          </a:stretch>
        </p:blipFill>
        <p:spPr>
          <a:xfrm>
            <a:off x="5358125" y="2475737"/>
            <a:ext cx="6833875" cy="2368825"/>
          </a:xfrm>
          <a:prstGeom prst="rect">
            <a:avLst/>
          </a:prstGeom>
        </p:spPr>
      </p:pic>
      <p:pic>
        <p:nvPicPr>
          <p:cNvPr id="5" name="Picture 4"/>
          <p:cNvPicPr>
            <a:picLocks noChangeAspect="1"/>
          </p:cNvPicPr>
          <p:nvPr/>
        </p:nvPicPr>
        <p:blipFill rotWithShape="1">
          <a:blip r:embed="rId3"/>
          <a:srcRect l="17795" t="93406" r="60598" b="1500"/>
          <a:stretch/>
        </p:blipFill>
        <p:spPr>
          <a:xfrm>
            <a:off x="6532683" y="4689992"/>
            <a:ext cx="3726655" cy="326723"/>
          </a:xfrm>
          <a:prstGeom prst="rect">
            <a:avLst/>
          </a:prstGeom>
        </p:spPr>
      </p:pic>
      <p:sp>
        <p:nvSpPr>
          <p:cNvPr id="6" name="Rectangle 5"/>
          <p:cNvSpPr/>
          <p:nvPr/>
        </p:nvSpPr>
        <p:spPr>
          <a:xfrm>
            <a:off x="5598465" y="3028867"/>
            <a:ext cx="5444567" cy="369332"/>
          </a:xfrm>
          <a:prstGeom prst="rect">
            <a:avLst/>
          </a:prstGeom>
        </p:spPr>
        <p:txBody>
          <a:bodyPr wrap="none">
            <a:spAutoFit/>
          </a:bodyPr>
          <a:lstStyle/>
          <a:p>
            <a:r>
              <a:rPr lang="en-US" dirty="0"/>
              <a:t>https://www.orcaconservancy.org/conservation-policies</a:t>
            </a:r>
          </a:p>
        </p:txBody>
      </p:sp>
    </p:spTree>
    <p:extLst>
      <p:ext uri="{BB962C8B-B14F-4D97-AF65-F5344CB8AC3E}">
        <p14:creationId xmlns:p14="http://schemas.microsoft.com/office/powerpoint/2010/main" val="488351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432" y="70369"/>
            <a:ext cx="10515600" cy="1325563"/>
          </a:xfrm>
          <a:solidFill>
            <a:srgbClr val="002060"/>
          </a:solidFill>
        </p:spPr>
        <p:txBody>
          <a:bodyPr/>
          <a:lstStyle/>
          <a:p>
            <a:pPr algn="ctr"/>
            <a:r>
              <a:rPr lang="en-US" dirty="0" smtClean="0">
                <a:solidFill>
                  <a:srgbClr val="00FF00"/>
                </a:solidFill>
              </a:rPr>
              <a:t>Supplemental Information</a:t>
            </a:r>
            <a:endParaRPr lang="en-US" dirty="0">
              <a:solidFill>
                <a:srgbClr val="00FF00"/>
              </a:solidFill>
            </a:endParaRPr>
          </a:p>
        </p:txBody>
      </p:sp>
    </p:spTree>
    <p:extLst>
      <p:ext uri="{BB962C8B-B14F-4D97-AF65-F5344CB8AC3E}">
        <p14:creationId xmlns:p14="http://schemas.microsoft.com/office/powerpoint/2010/main" val="1735340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19200" y="-1447800"/>
            <a:ext cx="14630400" cy="9753600"/>
          </a:xfrm>
          <a:prstGeom prst="rect">
            <a:avLst/>
          </a:prstGeom>
        </p:spPr>
      </p:pic>
    </p:spTree>
    <p:extLst>
      <p:ext uri="{BB962C8B-B14F-4D97-AF65-F5344CB8AC3E}">
        <p14:creationId xmlns:p14="http://schemas.microsoft.com/office/powerpoint/2010/main" val="156216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AutoShape 4" descr="https://lh3.googleusercontent.com/gg-dl/AOI_d_-qx0kmCurXfJsb-fzkS5MOJ8pUuIz3e3_yzjlw4RHNKg0LgL7ZLZK-jQz9LFdsddqPqFxBrWEBPm2aLcwLj2zJZozv--fixGqa_81tDTp9yVgCD-WilJ4oPZEP3gWEO1WLgYn1HQt5q16zTAeOj3IuTq9dBju-2EBEeqZOdIKR7Sk1=s1024-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1" y="7936"/>
            <a:ext cx="12254345" cy="6845201"/>
          </a:xfrm>
          <a:prstGeom prst="rect">
            <a:avLst/>
          </a:prstGeom>
        </p:spPr>
      </p:pic>
    </p:spTree>
    <p:extLst>
      <p:ext uri="{BB962C8B-B14F-4D97-AF65-F5344CB8AC3E}">
        <p14:creationId xmlns:p14="http://schemas.microsoft.com/office/powerpoint/2010/main" val="1361896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AutoShape 2" descr=", AI generat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0" y="-1"/>
            <a:ext cx="12085320" cy="6591993"/>
          </a:xfrm>
          <a:prstGeom prst="rect">
            <a:avLst/>
          </a:prstGeom>
        </p:spPr>
      </p:pic>
    </p:spTree>
    <p:extLst>
      <p:ext uri="{BB962C8B-B14F-4D97-AF65-F5344CB8AC3E}">
        <p14:creationId xmlns:p14="http://schemas.microsoft.com/office/powerpoint/2010/main" val="168167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AutoShape 2" descr=", AI generat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srcRect b="22666"/>
          <a:stretch/>
        </p:blipFill>
        <p:spPr>
          <a:xfrm>
            <a:off x="-1" y="0"/>
            <a:ext cx="12277259" cy="6858000"/>
          </a:xfrm>
          <a:prstGeom prst="rect">
            <a:avLst/>
          </a:prstGeom>
        </p:spPr>
      </p:pic>
    </p:spTree>
    <p:extLst>
      <p:ext uri="{BB962C8B-B14F-4D97-AF65-F5344CB8AC3E}">
        <p14:creationId xmlns:p14="http://schemas.microsoft.com/office/powerpoint/2010/main" val="1807826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AutoShape 2" descr=", AI generat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srcRect b="22666"/>
          <a:stretch/>
        </p:blipFill>
        <p:spPr>
          <a:xfrm>
            <a:off x="-1" y="0"/>
            <a:ext cx="12277259" cy="6858000"/>
          </a:xfrm>
          <a:prstGeom prst="rect">
            <a:avLst/>
          </a:prstGeom>
        </p:spPr>
      </p:pic>
      <p:sp>
        <p:nvSpPr>
          <p:cNvPr id="4" name="Oval 3"/>
          <p:cNvSpPr/>
          <p:nvPr/>
        </p:nvSpPr>
        <p:spPr>
          <a:xfrm>
            <a:off x="2319251" y="490451"/>
            <a:ext cx="2078182" cy="361603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6753399" y="2203147"/>
            <a:ext cx="2709949" cy="40247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170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81544"/>
          </a:xfrm>
          <a:solidFill>
            <a:srgbClr val="002060"/>
          </a:solidFill>
        </p:spPr>
        <p:txBody>
          <a:bodyPr>
            <a:noAutofit/>
          </a:bodyPr>
          <a:lstStyle/>
          <a:p>
            <a:pPr algn="ctr"/>
            <a:r>
              <a:rPr lang="en-US" b="1" dirty="0" smtClean="0">
                <a:solidFill>
                  <a:srgbClr val="00FF00"/>
                </a:solidFill>
                <a:latin typeface="+mn-lt"/>
              </a:rPr>
              <a:t>Legislature Funded </a:t>
            </a:r>
            <a:br>
              <a:rPr lang="en-US" b="1" dirty="0" smtClean="0">
                <a:solidFill>
                  <a:srgbClr val="00FF00"/>
                </a:solidFill>
                <a:latin typeface="+mn-lt"/>
              </a:rPr>
            </a:br>
            <a:r>
              <a:rPr lang="en-US" b="1" i="1" dirty="0" smtClean="0">
                <a:solidFill>
                  <a:srgbClr val="00FF00"/>
                </a:solidFill>
                <a:latin typeface="+mn-lt"/>
                <a:cs typeface="Times New Roman" panose="02020603050405020304" pitchFamily="18" charset="0"/>
              </a:rPr>
              <a:t>Washington </a:t>
            </a:r>
            <a:r>
              <a:rPr lang="en-US" b="1" i="1" dirty="0">
                <a:solidFill>
                  <a:srgbClr val="00FF00"/>
                </a:solidFill>
                <a:latin typeface="+mn-lt"/>
                <a:cs typeface="Times New Roman" panose="02020603050405020304" pitchFamily="18" charset="0"/>
              </a:rPr>
              <a:t>State Academy of Sciences </a:t>
            </a:r>
            <a:r>
              <a:rPr lang="en-US" b="1" i="1" dirty="0" smtClean="0">
                <a:solidFill>
                  <a:srgbClr val="00FF00"/>
                </a:solidFill>
                <a:latin typeface="+mn-lt"/>
                <a:cs typeface="Times New Roman" panose="02020603050405020304" pitchFamily="18" charset="0"/>
              </a:rPr>
              <a:t>Study </a:t>
            </a:r>
            <a:r>
              <a:rPr lang="en-US" sz="2800" b="1" i="1" dirty="0" smtClean="0">
                <a:solidFill>
                  <a:srgbClr val="00FF00"/>
                </a:solidFill>
                <a:latin typeface="+mn-lt"/>
                <a:cs typeface="Times New Roman" panose="02020603050405020304" pitchFamily="18" charset="0"/>
              </a:rPr>
              <a:t>(</a:t>
            </a:r>
            <a:r>
              <a:rPr lang="en-US" sz="2800" b="1" i="1" dirty="0" smtClean="0">
                <a:solidFill>
                  <a:srgbClr val="00FF00"/>
                </a:solidFill>
                <a:latin typeface="+mn-lt"/>
                <a:cs typeface="Times New Roman" panose="02020603050405020304" pitchFamily="18" charset="0"/>
                <a:hlinkClick r:id="rId2"/>
              </a:rPr>
              <a:t>link</a:t>
            </a:r>
            <a:r>
              <a:rPr lang="en-US" sz="2800" b="1" i="1" dirty="0" smtClean="0">
                <a:solidFill>
                  <a:srgbClr val="00FF00"/>
                </a:solidFill>
                <a:latin typeface="+mn-lt"/>
                <a:cs typeface="Times New Roman" panose="02020603050405020304" pitchFamily="18" charset="0"/>
              </a:rPr>
              <a:t>) </a:t>
            </a:r>
            <a:endParaRPr lang="en-US" dirty="0">
              <a:solidFill>
                <a:srgbClr val="00FF00"/>
              </a:solidFill>
              <a:latin typeface="+mn-lt"/>
            </a:endParaRPr>
          </a:p>
        </p:txBody>
      </p:sp>
      <p:sp>
        <p:nvSpPr>
          <p:cNvPr id="3" name="Content Placeholder 2"/>
          <p:cNvSpPr>
            <a:spLocks noGrp="1"/>
          </p:cNvSpPr>
          <p:nvPr>
            <p:ph idx="1"/>
          </p:nvPr>
        </p:nvSpPr>
        <p:spPr>
          <a:xfrm>
            <a:off x="-141316" y="1330036"/>
            <a:ext cx="12435840" cy="5969485"/>
          </a:xfrm>
        </p:spPr>
        <p:txBody>
          <a:bodyPr>
            <a:normAutofit/>
          </a:bodyPr>
          <a:lstStyle/>
          <a:p>
            <a:pPr marL="115888" lvl="1" indent="0">
              <a:spcBef>
                <a:spcPts val="1200"/>
              </a:spcBef>
              <a:buNone/>
            </a:pPr>
            <a:r>
              <a:rPr lang="en-US" sz="2800" b="1" i="1" dirty="0" smtClean="0">
                <a:solidFill>
                  <a:srgbClr val="FF0000"/>
                </a:solidFill>
                <a:latin typeface="Times New Roman" panose="02020603050405020304" pitchFamily="18" charset="0"/>
                <a:cs typeface="Times New Roman" panose="02020603050405020304" pitchFamily="18" charset="0"/>
              </a:rPr>
              <a:t>Executive Summary</a:t>
            </a:r>
          </a:p>
          <a:p>
            <a:pPr marL="630238" lvl="1" indent="-514350">
              <a:spcBef>
                <a:spcPts val="1200"/>
              </a:spcBef>
              <a:buFont typeface="+mj-lt"/>
              <a:buAutoNum type="arabicPeriod"/>
            </a:pPr>
            <a:r>
              <a:rPr lang="en-US" sz="2800" dirty="0" smtClean="0"/>
              <a:t>“Trophic </a:t>
            </a:r>
            <a:r>
              <a:rPr lang="en-US" sz="2800" dirty="0"/>
              <a:t>interactions involving pinnipeds and salmonids in the Salish </a:t>
            </a:r>
            <a:r>
              <a:rPr lang="en-US" sz="2800" dirty="0" smtClean="0"/>
              <a:t>Sea… and Outer </a:t>
            </a:r>
            <a:r>
              <a:rPr lang="en-US" sz="2800" dirty="0"/>
              <a:t>Coast are numerous and complex</a:t>
            </a:r>
            <a:r>
              <a:rPr lang="en-US" sz="2800" dirty="0" smtClean="0"/>
              <a:t>.“</a:t>
            </a:r>
          </a:p>
          <a:p>
            <a:pPr marL="630238" lvl="1" indent="-514350">
              <a:spcBef>
                <a:spcPts val="1200"/>
              </a:spcBef>
              <a:buFont typeface="+mj-lt"/>
              <a:buAutoNum type="arabicPeriod"/>
            </a:pPr>
            <a:r>
              <a:rPr lang="en-US" sz="2800" dirty="0" smtClean="0"/>
              <a:t>“Pinnipeds &amp; salmonids </a:t>
            </a:r>
            <a:r>
              <a:rPr lang="en-US" sz="2800" dirty="0"/>
              <a:t>exist within a greater ecological context and food </a:t>
            </a:r>
            <a:r>
              <a:rPr lang="en-US" sz="2800" dirty="0" smtClean="0"/>
              <a:t>web”</a:t>
            </a:r>
          </a:p>
          <a:p>
            <a:pPr marL="630238" lvl="1" indent="-514350">
              <a:spcBef>
                <a:spcPts val="1200"/>
              </a:spcBef>
              <a:buFont typeface="+mj-lt"/>
              <a:buAutoNum type="arabicPeriod"/>
            </a:pPr>
            <a:r>
              <a:rPr lang="en-US" sz="2800" dirty="0" smtClean="0"/>
              <a:t>“Many of those trophic </a:t>
            </a:r>
            <a:r>
              <a:rPr lang="en-US" sz="2800" dirty="0"/>
              <a:t>interactions have the potential to either mediate the impact of pinniped predation on salmonids or affect the outcome of </a:t>
            </a:r>
            <a:r>
              <a:rPr lang="en-US" sz="2800" dirty="0" smtClean="0"/>
              <a:t>management </a:t>
            </a:r>
            <a:r>
              <a:rPr lang="en-US" sz="2800" dirty="0"/>
              <a:t>actions aimed at reducing pinniped predation on salmon</a:t>
            </a:r>
            <a:r>
              <a:rPr lang="en-US" sz="2800" dirty="0" smtClean="0"/>
              <a:t>.” </a:t>
            </a:r>
          </a:p>
          <a:p>
            <a:pPr marL="630238" lvl="1" indent="-514350">
              <a:spcBef>
                <a:spcPts val="1200"/>
              </a:spcBef>
              <a:buFont typeface="+mj-lt"/>
              <a:buAutoNum type="arabicPeriod"/>
            </a:pPr>
            <a:r>
              <a:rPr lang="en-US" sz="2800" dirty="0" smtClean="0"/>
              <a:t>“Increase </a:t>
            </a:r>
            <a:r>
              <a:rPr lang="en-US" sz="2800" dirty="0"/>
              <a:t>in pinniped populations in Washington State since the enactment of the MMPA has likely influenced the structure of the entire ecosystem</a:t>
            </a:r>
            <a:r>
              <a:rPr lang="en-US" sz="2800" dirty="0" smtClean="0"/>
              <a:t>.” </a:t>
            </a:r>
          </a:p>
          <a:p>
            <a:pPr marL="630238" lvl="1" indent="-514350">
              <a:spcBef>
                <a:spcPts val="1200"/>
              </a:spcBef>
              <a:buFont typeface="+mj-lt"/>
              <a:buAutoNum type="arabicPeriod"/>
            </a:pPr>
            <a:r>
              <a:rPr lang="en-US" sz="2800" dirty="0"/>
              <a:t>“Given the large number of trophic links between pinnipeds and salmonids and the potential for direct and indirect ecological interactions, it is impossible to predict with certainty the outcomes for salmon and the rest of the food web under scenarios where the pinniped population size is changed. ”</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130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l="3057" t="23959" b="26224"/>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0" y="1647873"/>
            <a:ext cx="4477380" cy="1579920"/>
          </a:xfrm>
          <a:prstGeom prst="rect">
            <a:avLst/>
          </a:prstGeom>
          <a:noFill/>
        </p:spPr>
        <p:txBody>
          <a:bodyPr wrap="none" rtlCol="0">
            <a:spAutoFit/>
          </a:bodyPr>
          <a:lstStyle/>
          <a:p>
            <a:pPr>
              <a:lnSpc>
                <a:spcPts val="5800"/>
              </a:lnSpc>
            </a:pPr>
            <a:r>
              <a:rPr lang="en-US" sz="5400" b="1" dirty="0" smtClean="0"/>
              <a:t>Nov/Dec 2025</a:t>
            </a:r>
          </a:p>
          <a:p>
            <a:pPr>
              <a:lnSpc>
                <a:spcPts val="5800"/>
              </a:lnSpc>
            </a:pPr>
            <a:r>
              <a:rPr lang="en-US" sz="5400" b="1" dirty="0" smtClean="0"/>
              <a:t>Colvos Passage</a:t>
            </a:r>
            <a:endParaRPr lang="en-US" sz="5400" b="1" dirty="0"/>
          </a:p>
        </p:txBody>
      </p:sp>
      <p:sp>
        <p:nvSpPr>
          <p:cNvPr id="9" name="Arc 8"/>
          <p:cNvSpPr/>
          <p:nvPr/>
        </p:nvSpPr>
        <p:spPr>
          <a:xfrm>
            <a:off x="9335193" y="2826327"/>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56170" y="2842953"/>
            <a:ext cx="8712274" cy="3183774"/>
          </a:xfrm>
          <a:custGeom>
            <a:avLst/>
            <a:gdLst>
              <a:gd name="connsiteX0" fmla="*/ 8712274 w 8712274"/>
              <a:gd name="connsiteY0" fmla="*/ 0 h 3183774"/>
              <a:gd name="connsiteX1" fmla="*/ 2976492 w 8712274"/>
              <a:gd name="connsiteY1" fmla="*/ 232756 h 3183774"/>
              <a:gd name="connsiteX2" fmla="*/ 1023001 w 8712274"/>
              <a:gd name="connsiteY2" fmla="*/ 382385 h 3183774"/>
              <a:gd name="connsiteX3" fmla="*/ 183415 w 8712274"/>
              <a:gd name="connsiteY3" fmla="*/ 482138 h 3183774"/>
              <a:gd name="connsiteX4" fmla="*/ 535 w 8712274"/>
              <a:gd name="connsiteY4" fmla="*/ 581891 h 3183774"/>
              <a:gd name="connsiteX5" fmla="*/ 141852 w 8712274"/>
              <a:gd name="connsiteY5" fmla="*/ 681643 h 3183774"/>
              <a:gd name="connsiteX6" fmla="*/ 524237 w 8712274"/>
              <a:gd name="connsiteY6" fmla="*/ 806334 h 3183774"/>
              <a:gd name="connsiteX7" fmla="*/ 3899205 w 8712274"/>
              <a:gd name="connsiteY7" fmla="*/ 1911927 h 3183774"/>
              <a:gd name="connsiteX8" fmla="*/ 4888419 w 8712274"/>
              <a:gd name="connsiteY8" fmla="*/ 2244436 h 3183774"/>
              <a:gd name="connsiteX9" fmla="*/ 6783721 w 8712274"/>
              <a:gd name="connsiteY9" fmla="*/ 3183774 h 318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2274" h="3183774">
                <a:moveTo>
                  <a:pt x="8712274" y="0"/>
                </a:moveTo>
                <a:lnTo>
                  <a:pt x="2976492" y="232756"/>
                </a:lnTo>
                <a:cubicBezTo>
                  <a:pt x="1694946" y="296487"/>
                  <a:pt x="1488514" y="340821"/>
                  <a:pt x="1023001" y="382385"/>
                </a:cubicBezTo>
                <a:cubicBezTo>
                  <a:pt x="557488" y="423949"/>
                  <a:pt x="353826" y="448887"/>
                  <a:pt x="183415" y="482138"/>
                </a:cubicBezTo>
                <a:cubicBezTo>
                  <a:pt x="13004" y="515389"/>
                  <a:pt x="7462" y="548640"/>
                  <a:pt x="535" y="581891"/>
                </a:cubicBezTo>
                <a:cubicBezTo>
                  <a:pt x="-6392" y="615142"/>
                  <a:pt x="54568" y="644236"/>
                  <a:pt x="141852" y="681643"/>
                </a:cubicBezTo>
                <a:cubicBezTo>
                  <a:pt x="229136" y="719050"/>
                  <a:pt x="524237" y="806334"/>
                  <a:pt x="524237" y="806334"/>
                </a:cubicBezTo>
                <a:lnTo>
                  <a:pt x="3899205" y="1911927"/>
                </a:lnTo>
                <a:cubicBezTo>
                  <a:pt x="4626569" y="2151611"/>
                  <a:pt x="4407666" y="2032462"/>
                  <a:pt x="4888419" y="2244436"/>
                </a:cubicBezTo>
                <a:cubicBezTo>
                  <a:pt x="5369172" y="2456410"/>
                  <a:pt x="6456754" y="3018905"/>
                  <a:pt x="6783721" y="3183774"/>
                </a:cubicBezTo>
              </a:path>
            </a:pathLst>
          </a:custGeom>
          <a:noFill/>
          <a:ln w="28575" cap="rnd">
            <a:solidFill>
              <a:schemeClr val="tx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284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5414" t="2239"/>
          <a:stretch/>
        </p:blipFill>
        <p:spPr>
          <a:xfrm>
            <a:off x="685800" y="261256"/>
            <a:ext cx="11980430" cy="6596743"/>
          </a:xfrm>
          <a:prstGeom prst="rect">
            <a:avLst/>
          </a:prstGeom>
        </p:spPr>
      </p:pic>
      <p:sp>
        <p:nvSpPr>
          <p:cNvPr id="5" name="TextBox 4"/>
          <p:cNvSpPr txBox="1"/>
          <p:nvPr/>
        </p:nvSpPr>
        <p:spPr>
          <a:xfrm>
            <a:off x="2432696" y="5856114"/>
            <a:ext cx="7730578" cy="584775"/>
          </a:xfrm>
          <a:prstGeom prst="rect">
            <a:avLst/>
          </a:prstGeom>
          <a:solidFill>
            <a:srgbClr val="FFC000"/>
          </a:solidFill>
        </p:spPr>
        <p:txBody>
          <a:bodyPr wrap="none" rtlCol="0">
            <a:spAutoFit/>
          </a:bodyPr>
          <a:lstStyle/>
          <a:p>
            <a:r>
              <a:rPr lang="en-US" sz="3200" b="1" dirty="0" smtClean="0">
                <a:solidFill>
                  <a:srgbClr val="FF0000"/>
                </a:solidFill>
              </a:rPr>
              <a:t>7 Major Sources Impacting Salmon Recovery</a:t>
            </a:r>
            <a:endParaRPr lang="en-US" sz="3200" b="1" dirty="0">
              <a:solidFill>
                <a:srgbClr val="FF0000"/>
              </a:solidFill>
            </a:endParaRPr>
          </a:p>
        </p:txBody>
      </p:sp>
      <p:sp>
        <p:nvSpPr>
          <p:cNvPr id="6" name="TextBox 5"/>
          <p:cNvSpPr txBox="1"/>
          <p:nvPr/>
        </p:nvSpPr>
        <p:spPr>
          <a:xfrm>
            <a:off x="1022465" y="891530"/>
            <a:ext cx="409086" cy="461665"/>
          </a:xfrm>
          <a:prstGeom prst="rect">
            <a:avLst/>
          </a:prstGeom>
          <a:noFill/>
        </p:spPr>
        <p:txBody>
          <a:bodyPr wrap="none" rtlCol="0">
            <a:spAutoFit/>
          </a:bodyPr>
          <a:lstStyle/>
          <a:p>
            <a:r>
              <a:rPr lang="en-US" sz="2400" b="1" dirty="0" smtClean="0">
                <a:solidFill>
                  <a:srgbClr val="FF0000"/>
                </a:solidFill>
                <a:latin typeface="Imprint MT Shadow" panose="04020605060303030202" pitchFamily="82" charset="0"/>
              </a:rPr>
              <a:t>I)</a:t>
            </a:r>
            <a:endParaRPr lang="en-US" sz="1400" b="1" dirty="0">
              <a:solidFill>
                <a:srgbClr val="FF0000"/>
              </a:solidFill>
              <a:latin typeface="Imprint MT Shadow" panose="04020605060303030202" pitchFamily="82" charset="0"/>
            </a:endParaRPr>
          </a:p>
        </p:txBody>
      </p:sp>
      <p:sp>
        <p:nvSpPr>
          <p:cNvPr id="7" name="TextBox 6"/>
          <p:cNvSpPr txBox="1"/>
          <p:nvPr/>
        </p:nvSpPr>
        <p:spPr>
          <a:xfrm>
            <a:off x="897430" y="3832869"/>
            <a:ext cx="534121" cy="461665"/>
          </a:xfrm>
          <a:prstGeom prst="rect">
            <a:avLst/>
          </a:prstGeom>
          <a:noFill/>
        </p:spPr>
        <p:txBody>
          <a:bodyPr wrap="none" rtlCol="0">
            <a:spAutoFit/>
          </a:bodyPr>
          <a:lstStyle/>
          <a:p>
            <a:r>
              <a:rPr lang="en-US" sz="2400" b="1" dirty="0" smtClean="0">
                <a:solidFill>
                  <a:srgbClr val="FF0000"/>
                </a:solidFill>
                <a:latin typeface="Imprint MT Shadow" panose="04020605060303030202" pitchFamily="82" charset="0"/>
              </a:rPr>
              <a:t>II)</a:t>
            </a:r>
            <a:endParaRPr lang="en-US" sz="1400" b="1" dirty="0">
              <a:solidFill>
                <a:srgbClr val="FF0000"/>
              </a:solidFill>
              <a:latin typeface="Imprint MT Shadow" panose="04020605060303030202" pitchFamily="82" charset="0"/>
            </a:endParaRPr>
          </a:p>
        </p:txBody>
      </p:sp>
      <p:sp>
        <p:nvSpPr>
          <p:cNvPr id="9" name="TextBox 8"/>
          <p:cNvSpPr txBox="1"/>
          <p:nvPr/>
        </p:nvSpPr>
        <p:spPr>
          <a:xfrm>
            <a:off x="8275375" y="3832870"/>
            <a:ext cx="636713" cy="461665"/>
          </a:xfrm>
          <a:prstGeom prst="rect">
            <a:avLst/>
          </a:prstGeom>
          <a:noFill/>
        </p:spPr>
        <p:txBody>
          <a:bodyPr wrap="none" rtlCol="0">
            <a:spAutoFit/>
          </a:bodyPr>
          <a:lstStyle/>
          <a:p>
            <a:r>
              <a:rPr lang="en-US" sz="2400" b="1" dirty="0" smtClean="0">
                <a:solidFill>
                  <a:srgbClr val="FF0000"/>
                </a:solidFill>
                <a:latin typeface="Imprint MT Shadow" panose="04020605060303030202" pitchFamily="82" charset="0"/>
              </a:rPr>
              <a:t>IV)</a:t>
            </a:r>
            <a:endParaRPr lang="en-US" sz="1400" b="1" dirty="0">
              <a:solidFill>
                <a:srgbClr val="FF0000"/>
              </a:solidFill>
              <a:latin typeface="Imprint MT Shadow" panose="04020605060303030202" pitchFamily="82" charset="0"/>
            </a:endParaRPr>
          </a:p>
        </p:txBody>
      </p:sp>
      <p:sp>
        <p:nvSpPr>
          <p:cNvPr id="10" name="TextBox 9"/>
          <p:cNvSpPr txBox="1"/>
          <p:nvPr/>
        </p:nvSpPr>
        <p:spPr>
          <a:xfrm>
            <a:off x="8787054" y="2414760"/>
            <a:ext cx="511679" cy="461665"/>
          </a:xfrm>
          <a:prstGeom prst="rect">
            <a:avLst/>
          </a:prstGeom>
          <a:noFill/>
        </p:spPr>
        <p:txBody>
          <a:bodyPr wrap="none" rtlCol="0">
            <a:spAutoFit/>
          </a:bodyPr>
          <a:lstStyle/>
          <a:p>
            <a:r>
              <a:rPr lang="en-US" sz="2400" b="1" dirty="0" smtClean="0">
                <a:solidFill>
                  <a:srgbClr val="FF0000"/>
                </a:solidFill>
                <a:latin typeface="Imprint MT Shadow" panose="04020605060303030202" pitchFamily="82" charset="0"/>
              </a:rPr>
              <a:t>V)</a:t>
            </a:r>
            <a:endParaRPr lang="en-US" sz="1400" b="1" dirty="0">
              <a:solidFill>
                <a:srgbClr val="FF0000"/>
              </a:solidFill>
              <a:latin typeface="Imprint MT Shadow" panose="04020605060303030202" pitchFamily="82" charset="0"/>
            </a:endParaRPr>
          </a:p>
        </p:txBody>
      </p:sp>
      <p:sp>
        <p:nvSpPr>
          <p:cNvPr id="11" name="TextBox 10"/>
          <p:cNvSpPr txBox="1"/>
          <p:nvPr/>
        </p:nvSpPr>
        <p:spPr>
          <a:xfrm>
            <a:off x="10163274" y="910050"/>
            <a:ext cx="636713" cy="461665"/>
          </a:xfrm>
          <a:prstGeom prst="rect">
            <a:avLst/>
          </a:prstGeom>
          <a:noFill/>
        </p:spPr>
        <p:txBody>
          <a:bodyPr wrap="none" rtlCol="0">
            <a:spAutoFit/>
          </a:bodyPr>
          <a:lstStyle/>
          <a:p>
            <a:r>
              <a:rPr lang="en-US" sz="2400" b="1" dirty="0" smtClean="0">
                <a:solidFill>
                  <a:srgbClr val="FF0000"/>
                </a:solidFill>
                <a:latin typeface="Imprint MT Shadow" panose="04020605060303030202" pitchFamily="82" charset="0"/>
              </a:rPr>
              <a:t>VI)</a:t>
            </a:r>
            <a:endParaRPr lang="en-US" sz="1400" b="1" dirty="0">
              <a:solidFill>
                <a:srgbClr val="FF0000"/>
              </a:solidFill>
              <a:latin typeface="Imprint MT Shadow" panose="04020605060303030202" pitchFamily="82" charset="0"/>
            </a:endParaRPr>
          </a:p>
        </p:txBody>
      </p:sp>
      <p:sp>
        <p:nvSpPr>
          <p:cNvPr id="12" name="TextBox 11"/>
          <p:cNvSpPr txBox="1"/>
          <p:nvPr/>
        </p:nvSpPr>
        <p:spPr>
          <a:xfrm>
            <a:off x="4828684" y="660697"/>
            <a:ext cx="761747" cy="461665"/>
          </a:xfrm>
          <a:prstGeom prst="rect">
            <a:avLst/>
          </a:prstGeom>
          <a:noFill/>
        </p:spPr>
        <p:txBody>
          <a:bodyPr wrap="none" rtlCol="0">
            <a:spAutoFit/>
          </a:bodyPr>
          <a:lstStyle/>
          <a:p>
            <a:r>
              <a:rPr lang="en-US" sz="2400" b="1" dirty="0" smtClean="0">
                <a:solidFill>
                  <a:srgbClr val="FF0000"/>
                </a:solidFill>
                <a:latin typeface="Imprint MT Shadow" panose="04020605060303030202" pitchFamily="82" charset="0"/>
              </a:rPr>
              <a:t>VII)</a:t>
            </a:r>
            <a:endParaRPr lang="en-US" sz="1400" b="1" dirty="0">
              <a:solidFill>
                <a:srgbClr val="FF0000"/>
              </a:solidFill>
              <a:latin typeface="Imprint MT Shadow" panose="04020605060303030202" pitchFamily="82" charset="0"/>
            </a:endParaRPr>
          </a:p>
        </p:txBody>
      </p:sp>
      <p:sp>
        <p:nvSpPr>
          <p:cNvPr id="14" name="AutoShape 2" descr="https://chatgpt.com/backend-api/estuary/content?id=file_0000000016b071f5a5b6a4ddb0929db2&amp;ts=492399&amp;p=fs&amp;cid=1&amp;sig=09e2afea4b4e9938e594154408329b9fd94b2bd8687147daa8f43ac578be8d23&amp;v=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TextBox 15"/>
          <p:cNvSpPr txBox="1"/>
          <p:nvPr/>
        </p:nvSpPr>
        <p:spPr>
          <a:xfrm flipH="1">
            <a:off x="4198577" y="5320240"/>
            <a:ext cx="3033776" cy="461665"/>
          </a:xfrm>
          <a:prstGeom prst="rect">
            <a:avLst/>
          </a:prstGeom>
          <a:noFill/>
        </p:spPr>
        <p:txBody>
          <a:bodyPr wrap="square" rtlCol="0">
            <a:spAutoFit/>
          </a:bodyPr>
          <a:lstStyle/>
          <a:p>
            <a:r>
              <a:rPr lang="en-US" sz="2400" b="1" dirty="0" smtClean="0">
                <a:solidFill>
                  <a:srgbClr val="FF0000"/>
                </a:solidFill>
                <a:latin typeface="Imprint MT Shadow" panose="04020605060303030202" pitchFamily="82" charset="0"/>
              </a:rPr>
              <a:t>III)</a:t>
            </a:r>
            <a:endParaRPr lang="en-US" sz="1400" b="1" dirty="0">
              <a:solidFill>
                <a:srgbClr val="FF0000"/>
              </a:solidFill>
              <a:latin typeface="Imprint MT Shadow" panose="04020605060303030202" pitchFamily="82" charset="0"/>
            </a:endParaRPr>
          </a:p>
        </p:txBody>
      </p:sp>
    </p:spTree>
    <p:extLst>
      <p:ext uri="{BB962C8B-B14F-4D97-AF65-F5344CB8AC3E}">
        <p14:creationId xmlns:p14="http://schemas.microsoft.com/office/powerpoint/2010/main" val="201481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065620" cy="1967317"/>
          </a:xfrm>
          <a:solidFill>
            <a:srgbClr val="002060"/>
          </a:solidFill>
        </p:spPr>
        <p:txBody>
          <a:bodyPr>
            <a:normAutofit fontScale="90000"/>
          </a:bodyPr>
          <a:lstStyle/>
          <a:p>
            <a:pPr algn="ctr"/>
            <a:r>
              <a:rPr lang="en-US" sz="6700" b="1" dirty="0" smtClean="0">
                <a:solidFill>
                  <a:srgbClr val="00FF00"/>
                </a:solidFill>
              </a:rPr>
              <a:t>The House and Senate Memorial Bills</a:t>
            </a:r>
            <a:br>
              <a:rPr lang="en-US" sz="6700" b="1" dirty="0" smtClean="0">
                <a:solidFill>
                  <a:srgbClr val="00FF00"/>
                </a:solidFill>
              </a:rPr>
            </a:br>
            <a:r>
              <a:rPr lang="en-US" sz="6000" b="1" dirty="0" smtClean="0">
                <a:solidFill>
                  <a:srgbClr val="00FF00"/>
                </a:solidFill>
              </a:rPr>
              <a:t>House Bill Report </a:t>
            </a:r>
            <a:br>
              <a:rPr lang="en-US" sz="6000" b="1" dirty="0" smtClean="0">
                <a:solidFill>
                  <a:srgbClr val="00FF00"/>
                </a:solidFill>
              </a:rPr>
            </a:br>
            <a:r>
              <a:rPr lang="en-US" sz="3600" dirty="0" smtClean="0">
                <a:solidFill>
                  <a:srgbClr val="00FF00"/>
                </a:solidFill>
              </a:rPr>
              <a:t>by House Committee’s own staffer, Rebecca Lewis </a:t>
            </a:r>
            <a:r>
              <a:rPr lang="en-US" sz="3100" b="1" i="1" dirty="0">
                <a:solidFill>
                  <a:srgbClr val="00FF00"/>
                </a:solidFill>
                <a:latin typeface="Times New Roman" panose="02020603050405020304" pitchFamily="18" charset="0"/>
                <a:cs typeface="Times New Roman" panose="02020603050405020304" pitchFamily="18" charset="0"/>
              </a:rPr>
              <a:t>(</a:t>
            </a:r>
            <a:r>
              <a:rPr lang="en-US" sz="3100" b="1" i="1" dirty="0">
                <a:solidFill>
                  <a:srgbClr val="00FF00"/>
                </a:solidFill>
                <a:latin typeface="Times New Roman" panose="02020603050405020304" pitchFamily="18" charset="0"/>
                <a:cs typeface="Times New Roman" panose="02020603050405020304" pitchFamily="18" charset="0"/>
                <a:hlinkClick r:id="rId2"/>
              </a:rPr>
              <a:t>link</a:t>
            </a:r>
            <a:r>
              <a:rPr lang="en-US" sz="3100" b="1" i="1" dirty="0">
                <a:solidFill>
                  <a:srgbClr val="00FF00"/>
                </a:solidFill>
                <a:latin typeface="Times New Roman" panose="02020603050405020304" pitchFamily="18" charset="0"/>
                <a:cs typeface="Times New Roman" panose="02020603050405020304" pitchFamily="18" charset="0"/>
              </a:rPr>
              <a:t>)</a:t>
            </a:r>
            <a:endParaRPr lang="en-US" sz="3100" dirty="0">
              <a:solidFill>
                <a:srgbClr val="00FF00"/>
              </a:solidFill>
            </a:endParaRPr>
          </a:p>
        </p:txBody>
      </p:sp>
      <p:sp>
        <p:nvSpPr>
          <p:cNvPr id="3" name="Content Placeholder 2"/>
          <p:cNvSpPr>
            <a:spLocks noGrp="1"/>
          </p:cNvSpPr>
          <p:nvPr>
            <p:ph idx="1"/>
          </p:nvPr>
        </p:nvSpPr>
        <p:spPr>
          <a:xfrm>
            <a:off x="-76200" y="2279552"/>
            <a:ext cx="12268200" cy="6192251"/>
          </a:xfrm>
        </p:spPr>
        <p:txBody>
          <a:bodyPr>
            <a:normAutofit/>
          </a:bodyPr>
          <a:lstStyle/>
          <a:p>
            <a:pPr marL="630238" lvl="1" indent="-514350">
              <a:spcBef>
                <a:spcPts val="1200"/>
              </a:spcBef>
              <a:buFont typeface="+mj-lt"/>
              <a:buAutoNum type="arabicPeriod"/>
            </a:pPr>
            <a:r>
              <a:rPr lang="en-US" sz="2800" b="1" i="1" dirty="0" smtClean="0">
                <a:latin typeface="Times New Roman" panose="02020603050405020304" pitchFamily="18" charset="0"/>
                <a:cs typeface="Times New Roman" panose="02020603050405020304" pitchFamily="18" charset="0"/>
              </a:rPr>
              <a:t>“More </a:t>
            </a:r>
            <a:r>
              <a:rPr lang="en-US" sz="2800" b="1" i="1" dirty="0">
                <a:latin typeface="Times New Roman" panose="02020603050405020304" pitchFamily="18" charset="0"/>
                <a:cs typeface="Times New Roman" panose="02020603050405020304" pitchFamily="18" charset="0"/>
              </a:rPr>
              <a:t>actions needed to support orca and salmon </a:t>
            </a:r>
            <a:r>
              <a:rPr lang="en-US" sz="2800" b="1" i="1" dirty="0" smtClean="0">
                <a:latin typeface="Times New Roman" panose="02020603050405020304" pitchFamily="18" charset="0"/>
                <a:cs typeface="Times New Roman" panose="02020603050405020304" pitchFamily="18" charset="0"/>
              </a:rPr>
              <a:t>recovery, </a:t>
            </a:r>
            <a:r>
              <a:rPr lang="en-US" sz="2800" b="1" i="1" dirty="0">
                <a:latin typeface="Times New Roman" panose="02020603050405020304" pitchFamily="18" charset="0"/>
                <a:cs typeface="Times New Roman" panose="02020603050405020304" pitchFamily="18" charset="0"/>
              </a:rPr>
              <a:t>including removing </a:t>
            </a:r>
            <a:r>
              <a:rPr lang="en-US" sz="2800" b="1" i="1" dirty="0" smtClean="0">
                <a:latin typeface="Times New Roman" panose="02020603050405020304" pitchFamily="18" charset="0"/>
                <a:cs typeface="Times New Roman" panose="02020603050405020304" pitchFamily="18" charset="0"/>
              </a:rPr>
              <a:t>fish passage </a:t>
            </a:r>
            <a:r>
              <a:rPr lang="en-US" sz="2800" b="1" i="1" dirty="0">
                <a:latin typeface="Times New Roman" panose="02020603050405020304" pitchFamily="18" charset="0"/>
                <a:cs typeface="Times New Roman" panose="02020603050405020304" pitchFamily="18" charset="0"/>
              </a:rPr>
              <a:t>barriers, addressing </a:t>
            </a:r>
            <a:r>
              <a:rPr lang="en-US" sz="2800" b="1" i="1" dirty="0" smtClean="0">
                <a:latin typeface="Times New Roman" panose="02020603050405020304" pitchFamily="18" charset="0"/>
                <a:cs typeface="Times New Roman" panose="02020603050405020304" pitchFamily="18" charset="0"/>
              </a:rPr>
              <a:t>storm water, </a:t>
            </a:r>
            <a:r>
              <a:rPr lang="en-US" sz="2800" b="1" i="1" dirty="0">
                <a:latin typeface="Times New Roman" panose="02020603050405020304" pitchFamily="18" charset="0"/>
                <a:cs typeface="Times New Roman" panose="02020603050405020304" pitchFamily="18" charset="0"/>
              </a:rPr>
              <a:t>removing dams after mitigating the impact </a:t>
            </a:r>
            <a:r>
              <a:rPr lang="en-US" sz="2800" b="1" i="1" dirty="0" smtClean="0">
                <a:latin typeface="Times New Roman" panose="02020603050405020304" pitchFamily="18" charset="0"/>
                <a:cs typeface="Times New Roman" panose="02020603050405020304" pitchFamily="18" charset="0"/>
              </a:rPr>
              <a:t>on people</a:t>
            </a:r>
            <a:r>
              <a:rPr lang="en-US" sz="2800" b="1" i="1" dirty="0">
                <a:latin typeface="Times New Roman" panose="02020603050405020304" pitchFamily="18" charset="0"/>
                <a:cs typeface="Times New Roman" panose="02020603050405020304" pitchFamily="18" charset="0"/>
              </a:rPr>
              <a:t>, reducing vessel noise, restoring wetlands, and reducing water pollution</a:t>
            </a:r>
            <a:r>
              <a:rPr lang="en-US" sz="2800" b="1" i="1" dirty="0" smtClean="0">
                <a:latin typeface="Times New Roman" panose="02020603050405020304" pitchFamily="18" charset="0"/>
                <a:cs typeface="Times New Roman" panose="02020603050405020304" pitchFamily="18" charset="0"/>
              </a:rPr>
              <a:t>.” </a:t>
            </a:r>
          </a:p>
          <a:p>
            <a:pPr marL="630238" lvl="1" indent="-514350">
              <a:spcBef>
                <a:spcPts val="1200"/>
              </a:spcBef>
              <a:buFont typeface="+mj-lt"/>
              <a:buAutoNum type="arabicPeriod"/>
            </a:pPr>
            <a:r>
              <a:rPr lang="en-US" sz="2800" b="1" i="1" dirty="0" smtClean="0">
                <a:solidFill>
                  <a:srgbClr val="0070C0"/>
                </a:solidFill>
                <a:latin typeface="Times New Roman" panose="02020603050405020304" pitchFamily="18" charset="0"/>
                <a:cs typeface="Times New Roman" panose="02020603050405020304" pitchFamily="18" charset="0"/>
              </a:rPr>
              <a:t>“Pinnipeds also </a:t>
            </a:r>
            <a:r>
              <a:rPr lang="en-US" sz="2800" b="1" i="1" dirty="0">
                <a:solidFill>
                  <a:srgbClr val="0070C0"/>
                </a:solidFill>
                <a:latin typeface="Times New Roman" panose="02020603050405020304" pitchFamily="18" charset="0"/>
                <a:cs typeface="Times New Roman" panose="02020603050405020304" pitchFamily="18" charset="0"/>
              </a:rPr>
              <a:t>eat fish that are salmon predators. </a:t>
            </a:r>
            <a:r>
              <a:rPr lang="en-US" sz="2800" b="1" i="1" dirty="0" smtClean="0">
                <a:solidFill>
                  <a:srgbClr val="0070C0"/>
                </a:solidFill>
                <a:latin typeface="Times New Roman" panose="02020603050405020304" pitchFamily="18" charset="0"/>
                <a:cs typeface="Times New Roman" panose="02020603050405020304" pitchFamily="18" charset="0"/>
              </a:rPr>
              <a:t>Lethal </a:t>
            </a:r>
            <a:r>
              <a:rPr lang="en-US" sz="2800" b="1" i="1" dirty="0">
                <a:solidFill>
                  <a:srgbClr val="0070C0"/>
                </a:solidFill>
                <a:latin typeface="Times New Roman" panose="02020603050405020304" pitchFamily="18" charset="0"/>
                <a:cs typeface="Times New Roman" panose="02020603050405020304" pitchFamily="18" charset="0"/>
              </a:rPr>
              <a:t>management will </a:t>
            </a:r>
            <a:r>
              <a:rPr lang="en-US" sz="2800" b="1" i="1" dirty="0" smtClean="0">
                <a:solidFill>
                  <a:srgbClr val="0070C0"/>
                </a:solidFill>
                <a:latin typeface="Times New Roman" panose="02020603050405020304" pitchFamily="18" charset="0"/>
                <a:cs typeface="Times New Roman" panose="02020603050405020304" pitchFamily="18" charset="0"/>
              </a:rPr>
              <a:t>cause predator </a:t>
            </a:r>
            <a:r>
              <a:rPr lang="en-US" sz="2800" b="1" i="1" dirty="0">
                <a:solidFill>
                  <a:srgbClr val="0070C0"/>
                </a:solidFill>
                <a:latin typeface="Times New Roman" panose="02020603050405020304" pitchFamily="18" charset="0"/>
                <a:cs typeface="Times New Roman" panose="02020603050405020304" pitchFamily="18" charset="0"/>
              </a:rPr>
              <a:t>fish to increase, resulting in the opposite of the desired effect</a:t>
            </a:r>
            <a:r>
              <a:rPr lang="en-US" sz="2800" b="1" i="1" dirty="0" smtClean="0">
                <a:solidFill>
                  <a:srgbClr val="0070C0"/>
                </a:solidFill>
                <a:latin typeface="Times New Roman" panose="02020603050405020304" pitchFamily="18" charset="0"/>
                <a:cs typeface="Times New Roman" panose="02020603050405020304" pitchFamily="18" charset="0"/>
              </a:rPr>
              <a:t>.” </a:t>
            </a:r>
          </a:p>
          <a:p>
            <a:pPr marL="630238" lvl="1" indent="-514350">
              <a:spcBef>
                <a:spcPts val="1200"/>
              </a:spcBef>
              <a:buFont typeface="+mj-lt"/>
              <a:buAutoNum type="arabicPeriod"/>
            </a:pPr>
            <a:r>
              <a:rPr lang="en-US" sz="2800" b="1" i="1" dirty="0" smtClean="0">
                <a:solidFill>
                  <a:srgbClr val="00B050"/>
                </a:solidFill>
                <a:latin typeface="Times New Roman" panose="02020603050405020304" pitchFamily="18" charset="0"/>
                <a:cs typeface="Times New Roman" panose="02020603050405020304" pitchFamily="18" charset="0"/>
              </a:rPr>
              <a:t>“Washington State Academy of Sciences study is mischaracterized in the HJM.”</a:t>
            </a:r>
          </a:p>
          <a:p>
            <a:pPr marL="630238" lvl="1" indent="-514350">
              <a:spcBef>
                <a:spcPts val="1200"/>
              </a:spcBef>
              <a:buFont typeface="+mj-lt"/>
              <a:buAutoNum type="arabicPeriod"/>
            </a:pPr>
            <a:r>
              <a:rPr lang="en-US" sz="2800" b="1" i="1" dirty="0" smtClean="0">
                <a:solidFill>
                  <a:srgbClr val="FF0000"/>
                </a:solidFill>
                <a:latin typeface="Times New Roman" panose="02020603050405020304" pitchFamily="18" charset="0"/>
                <a:cs typeface="Times New Roman" panose="02020603050405020304" pitchFamily="18" charset="0"/>
              </a:rPr>
              <a:t>“There </a:t>
            </a:r>
            <a:r>
              <a:rPr lang="en-US" sz="2800" b="1" i="1" dirty="0">
                <a:solidFill>
                  <a:srgbClr val="FF0000"/>
                </a:solidFill>
                <a:latin typeface="Times New Roman" panose="02020603050405020304" pitchFamily="18" charset="0"/>
                <a:cs typeface="Times New Roman" panose="02020603050405020304" pitchFamily="18" charset="0"/>
              </a:rPr>
              <a:t>is no </a:t>
            </a:r>
            <a:r>
              <a:rPr lang="en-US" sz="2800" b="1" i="1" dirty="0" smtClean="0">
                <a:solidFill>
                  <a:srgbClr val="FF0000"/>
                </a:solidFill>
                <a:latin typeface="Times New Roman" panose="02020603050405020304" pitchFamily="18" charset="0"/>
                <a:cs typeface="Times New Roman" panose="02020603050405020304" pitchFamily="18" charset="0"/>
              </a:rPr>
              <a:t>clear scientific </a:t>
            </a:r>
            <a:r>
              <a:rPr lang="en-US" sz="2800" b="1" i="1" dirty="0">
                <a:solidFill>
                  <a:srgbClr val="FF0000"/>
                </a:solidFill>
                <a:latin typeface="Times New Roman" panose="02020603050405020304" pitchFamily="18" charset="0"/>
                <a:cs typeface="Times New Roman" panose="02020603050405020304" pitchFamily="18" charset="0"/>
              </a:rPr>
              <a:t>evidence that removing pinnipeds will have an </a:t>
            </a:r>
            <a:r>
              <a:rPr lang="en-US" sz="2800" b="1" i="1" dirty="0" smtClean="0">
                <a:solidFill>
                  <a:srgbClr val="FF0000"/>
                </a:solidFill>
                <a:latin typeface="Times New Roman" panose="02020603050405020304" pitchFamily="18" charset="0"/>
                <a:cs typeface="Times New Roman" panose="02020603050405020304" pitchFamily="18" charset="0"/>
              </a:rPr>
              <a:t>outsized </a:t>
            </a:r>
            <a:r>
              <a:rPr lang="en-US" sz="2800" b="1" i="1" dirty="0">
                <a:solidFill>
                  <a:srgbClr val="FF0000"/>
                </a:solidFill>
                <a:latin typeface="Times New Roman" panose="02020603050405020304" pitchFamily="18" charset="0"/>
                <a:cs typeface="Times New Roman" panose="02020603050405020304" pitchFamily="18" charset="0"/>
              </a:rPr>
              <a:t>impact on </a:t>
            </a:r>
            <a:r>
              <a:rPr lang="en-US" sz="2800" b="1" i="1" dirty="0" smtClean="0">
                <a:solidFill>
                  <a:srgbClr val="FF0000"/>
                </a:solidFill>
                <a:latin typeface="Times New Roman" panose="02020603050405020304" pitchFamily="18" charset="0"/>
                <a:cs typeface="Times New Roman" panose="02020603050405020304" pitchFamily="18" charset="0"/>
              </a:rPr>
              <a:t>salmon populations.”</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533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921049"/>
          </a:xfrm>
          <a:solidFill>
            <a:srgbClr val="002060"/>
          </a:solidFill>
        </p:spPr>
        <p:txBody>
          <a:bodyPr>
            <a:noAutofit/>
          </a:bodyPr>
          <a:lstStyle/>
          <a:p>
            <a:pPr algn="ctr"/>
            <a:r>
              <a:rPr lang="en-US" sz="4800" b="1" dirty="0" smtClean="0">
                <a:solidFill>
                  <a:srgbClr val="00FF00"/>
                </a:solidFill>
              </a:rPr>
              <a:t>Human </a:t>
            </a:r>
            <a:r>
              <a:rPr lang="en-US" sz="4800" b="1" dirty="0">
                <a:solidFill>
                  <a:srgbClr val="00FF00"/>
                </a:solidFill>
              </a:rPr>
              <a:t>"Fixes" </a:t>
            </a:r>
            <a:r>
              <a:rPr lang="en-US" sz="4800" b="1" dirty="0" smtClean="0">
                <a:solidFill>
                  <a:srgbClr val="00FF00"/>
                </a:solidFill>
              </a:rPr>
              <a:t>Often Unravel Food Chains</a:t>
            </a:r>
            <a:br>
              <a:rPr lang="en-US" sz="4800" b="1" dirty="0" smtClean="0">
                <a:solidFill>
                  <a:srgbClr val="00FF00"/>
                </a:solidFill>
              </a:rPr>
            </a:br>
            <a:r>
              <a:rPr lang="en-US" sz="4800" b="1" dirty="0" smtClean="0">
                <a:solidFill>
                  <a:srgbClr val="00FF00"/>
                </a:solidFill>
              </a:rPr>
              <a:t>Example: </a:t>
            </a:r>
            <a:r>
              <a:rPr lang="en-US" sz="4800" b="1" i="1" dirty="0" smtClean="0">
                <a:solidFill>
                  <a:srgbClr val="00FF00"/>
                </a:solidFill>
              </a:rPr>
              <a:t>PNW Otter Decimation Early 1900s</a:t>
            </a:r>
            <a:endParaRPr lang="en-US" sz="4800" b="1" i="1" dirty="0">
              <a:solidFill>
                <a:srgbClr val="00FF00"/>
              </a:solidFill>
            </a:endParaRPr>
          </a:p>
        </p:txBody>
      </p:sp>
      <p:sp>
        <p:nvSpPr>
          <p:cNvPr id="3" name="Content Placeholder 2"/>
          <p:cNvSpPr>
            <a:spLocks noGrp="1"/>
          </p:cNvSpPr>
          <p:nvPr>
            <p:ph idx="1"/>
          </p:nvPr>
        </p:nvSpPr>
        <p:spPr>
          <a:xfrm>
            <a:off x="239684" y="2610196"/>
            <a:ext cx="10515600" cy="3849399"/>
          </a:xfrm>
        </p:spPr>
        <p:txBody>
          <a:bodyPr>
            <a:normAutofit fontScale="55000" lnSpcReduction="20000"/>
          </a:bodyPr>
          <a:lstStyle/>
          <a:p>
            <a:r>
              <a:rPr lang="en-US" b="1" dirty="0" smtClean="0"/>
              <a:t>2. Sea Otters → Kelp Forests (Pacific Coast)</a:t>
            </a:r>
          </a:p>
          <a:p>
            <a:r>
              <a:rPr lang="en-US" dirty="0" smtClean="0"/>
              <a:t>A classic ocean trophic cascade.</a:t>
            </a:r>
          </a:p>
          <a:p>
            <a:r>
              <a:rPr lang="en-US" b="1" dirty="0" smtClean="0"/>
              <a:t>Human action:</a:t>
            </a:r>
            <a:r>
              <a:rPr lang="en-US" dirty="0" smtClean="0"/>
              <a:t/>
            </a:r>
            <a:br>
              <a:rPr lang="en-US" dirty="0" smtClean="0"/>
            </a:br>
            <a:r>
              <a:rPr lang="en-US" dirty="0" smtClean="0"/>
              <a:t>Fur hunters nearly wiped out sea otters along the North Pacific.</a:t>
            </a:r>
          </a:p>
          <a:p>
            <a:r>
              <a:rPr lang="en-US" b="1" dirty="0" smtClean="0"/>
              <a:t>Chain reaction</a:t>
            </a:r>
            <a:endParaRPr lang="en-US" dirty="0" smtClean="0"/>
          </a:p>
          <a:p>
            <a:r>
              <a:rPr lang="en-US" dirty="0" smtClean="0"/>
              <a:t>Sea urchins exploded</a:t>
            </a:r>
          </a:p>
          <a:p>
            <a:r>
              <a:rPr lang="en-US" dirty="0" smtClean="0"/>
              <a:t>Urchins devoured kelp forests</a:t>
            </a:r>
          </a:p>
          <a:p>
            <a:r>
              <a:rPr lang="en-US" dirty="0" smtClean="0"/>
              <a:t>Fish and marine biodiversity collapsed</a:t>
            </a:r>
          </a:p>
          <a:p>
            <a:r>
              <a:rPr lang="en-US" b="1" dirty="0" smtClean="0"/>
              <a:t>When otters recovered:</a:t>
            </a:r>
            <a:endParaRPr lang="en-US" dirty="0" smtClean="0"/>
          </a:p>
          <a:p>
            <a:r>
              <a:rPr lang="en-US" dirty="0" smtClean="0"/>
              <a:t>Urchins controlled</a:t>
            </a:r>
          </a:p>
          <a:p>
            <a:r>
              <a:rPr lang="en-US" dirty="0" smtClean="0"/>
              <a:t>Kelp forests regenerated</a:t>
            </a:r>
          </a:p>
          <a:p>
            <a:r>
              <a:rPr lang="en-US" dirty="0" smtClean="0"/>
              <a:t>Fish, crabs and seabirds recovered</a:t>
            </a:r>
          </a:p>
          <a:p>
            <a:r>
              <a:rPr lang="en-US" dirty="0" smtClean="0"/>
              <a:t>Entire coastal ecosystems rebounded</a:t>
            </a:r>
          </a:p>
          <a:p>
            <a:endParaRPr lang="en-US" dirty="0"/>
          </a:p>
        </p:txBody>
      </p:sp>
      <p:pic>
        <p:nvPicPr>
          <p:cNvPr id="4" name="Picture 3"/>
          <p:cNvPicPr>
            <a:picLocks noChangeAspect="1"/>
          </p:cNvPicPr>
          <p:nvPr/>
        </p:nvPicPr>
        <p:blipFill>
          <a:blip r:embed="rId2"/>
          <a:stretch>
            <a:fillRect/>
          </a:stretch>
        </p:blipFill>
        <p:spPr>
          <a:xfrm>
            <a:off x="0" y="1841268"/>
            <a:ext cx="12192000" cy="5016732"/>
          </a:xfrm>
          <a:prstGeom prst="rect">
            <a:avLst/>
          </a:prstGeom>
        </p:spPr>
      </p:pic>
      <p:sp>
        <p:nvSpPr>
          <p:cNvPr id="5" name="Oval 4"/>
          <p:cNvSpPr/>
          <p:nvPr/>
        </p:nvSpPr>
        <p:spPr>
          <a:xfrm>
            <a:off x="831273" y="2211791"/>
            <a:ext cx="3923607" cy="6652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351222" y="2319454"/>
            <a:ext cx="3923607" cy="5575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srcRect l="42836" t="10018" b="35935"/>
          <a:stretch/>
        </p:blipFill>
        <p:spPr>
          <a:xfrm>
            <a:off x="5109050" y="2222680"/>
            <a:ext cx="7103327" cy="4624429"/>
          </a:xfrm>
          <a:prstGeom prst="rect">
            <a:avLst/>
          </a:prstGeom>
        </p:spPr>
      </p:pic>
    </p:spTree>
    <p:extLst>
      <p:ext uri="{BB962C8B-B14F-4D97-AF65-F5344CB8AC3E}">
        <p14:creationId xmlns:p14="http://schemas.microsoft.com/office/powerpoint/2010/main" val="390982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15800" cy="1784838"/>
          </a:xfrm>
          <a:solidFill>
            <a:srgbClr val="002060"/>
          </a:solidFill>
        </p:spPr>
        <p:txBody>
          <a:bodyPr>
            <a:normAutofit/>
          </a:bodyPr>
          <a:lstStyle/>
          <a:p>
            <a:pPr algn="ctr"/>
            <a:r>
              <a:rPr lang="en-US" sz="8800" b="1" dirty="0" smtClean="0">
                <a:solidFill>
                  <a:srgbClr val="00FF00"/>
                </a:solidFill>
              </a:rPr>
              <a:t>3 STUDIES</a:t>
            </a:r>
            <a:endParaRPr lang="en-US" sz="6000" dirty="0">
              <a:solidFill>
                <a:srgbClr val="00FF00"/>
              </a:solidFill>
            </a:endParaRPr>
          </a:p>
        </p:txBody>
      </p:sp>
      <p:sp>
        <p:nvSpPr>
          <p:cNvPr id="4" name="Content Placeholder 3"/>
          <p:cNvSpPr>
            <a:spLocks noGrp="1"/>
          </p:cNvSpPr>
          <p:nvPr>
            <p:ph idx="1"/>
          </p:nvPr>
        </p:nvSpPr>
        <p:spPr>
          <a:xfrm>
            <a:off x="2789664" y="2873840"/>
            <a:ext cx="10515600" cy="4351338"/>
          </a:xfrm>
        </p:spPr>
        <p:txBody>
          <a:bodyPr/>
          <a:lstStyle/>
          <a:p>
            <a:r>
              <a:rPr lang="en-US" b="1" dirty="0" smtClean="0"/>
              <a:t>1) Salish Sea Marine Survival Project</a:t>
            </a:r>
          </a:p>
          <a:p>
            <a:r>
              <a:rPr lang="en-US" b="1" dirty="0" smtClean="0"/>
              <a:t>2) Washington Academy of Sciences</a:t>
            </a:r>
          </a:p>
          <a:p>
            <a:r>
              <a:rPr lang="en-US" b="1" dirty="0" smtClean="0"/>
              <a:t>3) Journal “Nature” study</a:t>
            </a:r>
            <a:endParaRPr lang="en-US" b="1" dirty="0"/>
          </a:p>
        </p:txBody>
      </p:sp>
    </p:spTree>
    <p:extLst>
      <p:ext uri="{BB962C8B-B14F-4D97-AF65-F5344CB8AC3E}">
        <p14:creationId xmlns:p14="http://schemas.microsoft.com/office/powerpoint/2010/main" val="946349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4357" y="3809694"/>
            <a:ext cx="5666778" cy="3048306"/>
          </a:xfrm>
        </p:spPr>
        <p:txBody>
          <a:bodyPr>
            <a:normAutofit/>
          </a:bodyPr>
          <a:lstStyle/>
          <a:p>
            <a:pPr marL="0" indent="0" algn="ctr">
              <a:buNone/>
            </a:pPr>
            <a:r>
              <a:rPr lang="en-US" sz="3600" b="1" u="sng" dirty="0" smtClean="0">
                <a:solidFill>
                  <a:srgbClr val="FF0000"/>
                </a:solidFill>
              </a:rPr>
              <a:t>Constant Survival Rates (!?) </a:t>
            </a:r>
          </a:p>
          <a:p>
            <a:pPr marL="0" indent="0" algn="ctr">
              <a:buNone/>
            </a:pPr>
            <a:r>
              <a:rPr lang="en-US" sz="3600" b="1" dirty="0" smtClean="0"/>
              <a:t>Since Mid 1990s As Seal Population Recovered</a:t>
            </a:r>
            <a:endParaRPr lang="en-US" sz="2000" b="1" dirty="0"/>
          </a:p>
        </p:txBody>
      </p:sp>
      <p:pic>
        <p:nvPicPr>
          <p:cNvPr id="5" name="Picture 4"/>
          <p:cNvPicPr>
            <a:picLocks noChangeAspect="1"/>
          </p:cNvPicPr>
          <p:nvPr/>
        </p:nvPicPr>
        <p:blipFill>
          <a:blip r:embed="rId3"/>
          <a:stretch>
            <a:fillRect/>
          </a:stretch>
        </p:blipFill>
        <p:spPr>
          <a:xfrm>
            <a:off x="0" y="0"/>
            <a:ext cx="12192000" cy="1809750"/>
          </a:xfrm>
          <a:prstGeom prst="rect">
            <a:avLst/>
          </a:prstGeom>
        </p:spPr>
      </p:pic>
      <p:sp>
        <p:nvSpPr>
          <p:cNvPr id="6" name="Rectangle 5"/>
          <p:cNvSpPr/>
          <p:nvPr/>
        </p:nvSpPr>
        <p:spPr>
          <a:xfrm>
            <a:off x="7294319" y="6447115"/>
            <a:ext cx="5118068" cy="369332"/>
          </a:xfrm>
          <a:prstGeom prst="rect">
            <a:avLst/>
          </a:prstGeom>
        </p:spPr>
        <p:txBody>
          <a:bodyPr wrap="none">
            <a:spAutoFit/>
          </a:bodyPr>
          <a:lstStyle/>
          <a:p>
            <a:r>
              <a:rPr lang="en-US" dirty="0" smtClean="0"/>
              <a:t>https://marinesurvivalproject.com/the-project/why/</a:t>
            </a:r>
            <a:endParaRPr lang="en-US" dirty="0"/>
          </a:p>
        </p:txBody>
      </p:sp>
      <p:pic>
        <p:nvPicPr>
          <p:cNvPr id="8" name="Picture 7"/>
          <p:cNvPicPr>
            <a:picLocks noChangeAspect="1"/>
          </p:cNvPicPr>
          <p:nvPr/>
        </p:nvPicPr>
        <p:blipFill rotWithShape="1">
          <a:blip r:embed="rId4"/>
          <a:srcRect l="6300"/>
          <a:stretch/>
        </p:blipFill>
        <p:spPr>
          <a:xfrm>
            <a:off x="5358063" y="83470"/>
            <a:ext cx="6833937" cy="6732978"/>
          </a:xfrm>
          <a:prstGeom prst="rect">
            <a:avLst/>
          </a:prstGeom>
        </p:spPr>
      </p:pic>
      <p:pic>
        <p:nvPicPr>
          <p:cNvPr id="9" name="Picture 8"/>
          <p:cNvPicPr>
            <a:picLocks noChangeAspect="1"/>
          </p:cNvPicPr>
          <p:nvPr/>
        </p:nvPicPr>
        <p:blipFill rotWithShape="1">
          <a:blip r:embed="rId3"/>
          <a:srcRect l="73036"/>
          <a:stretch/>
        </p:blipFill>
        <p:spPr>
          <a:xfrm>
            <a:off x="0" y="1690688"/>
            <a:ext cx="5105400" cy="1809750"/>
          </a:xfrm>
          <a:prstGeom prst="rect">
            <a:avLst/>
          </a:prstGeom>
        </p:spPr>
      </p:pic>
      <p:cxnSp>
        <p:nvCxnSpPr>
          <p:cNvPr id="11" name="Straight Connector 10"/>
          <p:cNvCxnSpPr/>
          <p:nvPr/>
        </p:nvCxnSpPr>
        <p:spPr>
          <a:xfrm>
            <a:off x="8141368" y="1634541"/>
            <a:ext cx="19770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40842" y="3768141"/>
            <a:ext cx="19770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77726" y="6034015"/>
            <a:ext cx="19770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4300" y="6128238"/>
            <a:ext cx="3178499" cy="646331"/>
          </a:xfrm>
          <a:prstGeom prst="rect">
            <a:avLst/>
          </a:prstGeom>
          <a:noFill/>
        </p:spPr>
        <p:txBody>
          <a:bodyPr wrap="none" rtlCol="0">
            <a:spAutoFit/>
          </a:bodyPr>
          <a:lstStyle/>
          <a:p>
            <a:r>
              <a:rPr lang="en-US" dirty="0" smtClean="0">
                <a:hlinkClick r:id="rId5"/>
              </a:rPr>
              <a:t>Encyclopedia of Puget Sound</a:t>
            </a:r>
          </a:p>
          <a:p>
            <a:r>
              <a:rPr lang="en-US" dirty="0" smtClean="0">
                <a:hlinkClick r:id="rId5"/>
              </a:rPr>
              <a:t>“What is Killing Young Salmon?”</a:t>
            </a:r>
            <a:endParaRPr lang="en-US" dirty="0"/>
          </a:p>
        </p:txBody>
      </p:sp>
    </p:spTree>
    <p:extLst>
      <p:ext uri="{BB962C8B-B14F-4D97-AF65-F5344CB8AC3E}">
        <p14:creationId xmlns:p14="http://schemas.microsoft.com/office/powerpoint/2010/main" val="2093268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08992"/>
          </a:xfrm>
          <a:solidFill>
            <a:srgbClr val="002060"/>
          </a:solidFill>
        </p:spPr>
        <p:txBody>
          <a:bodyPr>
            <a:noAutofit/>
          </a:bodyPr>
          <a:lstStyle/>
          <a:p>
            <a:pPr lvl="1" algn="ctr" rtl="0">
              <a:lnSpc>
                <a:spcPct val="90000"/>
              </a:lnSpc>
              <a:spcBef>
                <a:spcPct val="0"/>
              </a:spcBef>
            </a:pPr>
            <a:r>
              <a:rPr lang="en-US" sz="4800" b="1" i="1" dirty="0" smtClean="0">
                <a:solidFill>
                  <a:srgbClr val="00FF00"/>
                </a:solidFill>
                <a:latin typeface="+mn-lt"/>
                <a:cs typeface="Times New Roman" panose="02020603050405020304" pitchFamily="18" charset="0"/>
              </a:rPr>
              <a:t>Washington </a:t>
            </a:r>
            <a:r>
              <a:rPr lang="en-US" sz="4800" b="1" i="1" dirty="0">
                <a:solidFill>
                  <a:srgbClr val="00FF00"/>
                </a:solidFill>
                <a:latin typeface="+mn-lt"/>
                <a:cs typeface="Times New Roman" panose="02020603050405020304" pitchFamily="18" charset="0"/>
              </a:rPr>
              <a:t>State Academy of Sciences </a:t>
            </a:r>
            <a:r>
              <a:rPr lang="en-US" sz="4800" b="1" i="1" dirty="0" smtClean="0">
                <a:solidFill>
                  <a:srgbClr val="00FF00"/>
                </a:solidFill>
                <a:latin typeface="+mn-lt"/>
                <a:cs typeface="Times New Roman" panose="02020603050405020304" pitchFamily="18" charset="0"/>
              </a:rPr>
              <a:t>Study </a:t>
            </a:r>
            <a:r>
              <a:rPr lang="en-US" sz="2800" b="1" dirty="0" smtClean="0">
                <a:solidFill>
                  <a:srgbClr val="00FF00"/>
                </a:solidFill>
              </a:rPr>
              <a:t>(Legislature Funded) </a:t>
            </a:r>
            <a:r>
              <a:rPr lang="en-US" sz="2800" b="1" i="1" dirty="0" smtClean="0">
                <a:solidFill>
                  <a:srgbClr val="00FF00"/>
                </a:solidFill>
                <a:latin typeface="+mn-lt"/>
                <a:cs typeface="Times New Roman" panose="02020603050405020304" pitchFamily="18" charset="0"/>
              </a:rPr>
              <a:t> </a:t>
            </a:r>
            <a:r>
              <a:rPr lang="en-US" sz="4000" b="1" i="1" dirty="0" smtClean="0">
                <a:solidFill>
                  <a:srgbClr val="00FF00"/>
                </a:solidFill>
                <a:latin typeface="+mn-lt"/>
                <a:cs typeface="Times New Roman" panose="02020603050405020304" pitchFamily="18" charset="0"/>
              </a:rPr>
              <a:t/>
            </a:r>
            <a:br>
              <a:rPr lang="en-US" sz="4000" b="1" i="1" dirty="0" smtClean="0">
                <a:solidFill>
                  <a:srgbClr val="00FF00"/>
                </a:solidFill>
                <a:latin typeface="+mn-lt"/>
                <a:cs typeface="Times New Roman" panose="02020603050405020304" pitchFamily="18" charset="0"/>
              </a:rPr>
            </a:b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i="1" dirty="0" smtClean="0">
                <a:solidFill>
                  <a:srgbClr val="FF0000"/>
                </a:solidFill>
                <a:latin typeface="Times New Roman" panose="02020603050405020304" pitchFamily="18" charset="0"/>
                <a:cs typeface="Times New Roman" panose="02020603050405020304" pitchFamily="18" charset="0"/>
              </a:rPr>
              <a:t>(paraphrased, actual quotes in appendix)</a:t>
            </a:r>
            <a:br>
              <a:rPr lang="en-US" sz="2800" i="1" dirty="0" smtClean="0">
                <a:solidFill>
                  <a:srgbClr val="FF0000"/>
                </a:solidFill>
                <a:latin typeface="Times New Roman" panose="02020603050405020304" pitchFamily="18" charset="0"/>
                <a:cs typeface="Times New Roman" panose="02020603050405020304" pitchFamily="18" charset="0"/>
              </a:rPr>
            </a:br>
            <a:endParaRPr lang="en-US" dirty="0">
              <a:solidFill>
                <a:srgbClr val="00FF00"/>
              </a:solidFill>
              <a:latin typeface="+mn-lt"/>
            </a:endParaRPr>
          </a:p>
        </p:txBody>
      </p:sp>
      <p:sp>
        <p:nvSpPr>
          <p:cNvPr id="3" name="Content Placeholder 2"/>
          <p:cNvSpPr>
            <a:spLocks noGrp="1"/>
          </p:cNvSpPr>
          <p:nvPr>
            <p:ph idx="1"/>
          </p:nvPr>
        </p:nvSpPr>
        <p:spPr>
          <a:xfrm>
            <a:off x="-121920" y="1837591"/>
            <a:ext cx="12435840" cy="5969485"/>
          </a:xfrm>
        </p:spPr>
        <p:txBody>
          <a:bodyPr>
            <a:normAutofit/>
          </a:bodyPr>
          <a:lstStyle/>
          <a:p>
            <a:pPr marL="630238" lvl="1" indent="-514350">
              <a:spcBef>
                <a:spcPts val="1200"/>
              </a:spcBef>
              <a:buFont typeface="+mj-lt"/>
              <a:buAutoNum type="arabicPeriod"/>
            </a:pPr>
            <a:r>
              <a:rPr lang="en-US" sz="2800" dirty="0" smtClean="0"/>
              <a:t>“Pinnipeds &amp; salmonids </a:t>
            </a:r>
            <a:r>
              <a:rPr lang="en-US" sz="2800" dirty="0"/>
              <a:t>exist within a greater ecological </a:t>
            </a:r>
            <a:r>
              <a:rPr lang="en-US" sz="2800" dirty="0" smtClean="0"/>
              <a:t>food web.”</a:t>
            </a:r>
          </a:p>
          <a:p>
            <a:pPr marL="630238" lvl="1" indent="-514350">
              <a:spcBef>
                <a:spcPts val="1200"/>
              </a:spcBef>
              <a:buFont typeface="+mj-lt"/>
              <a:buAutoNum type="arabicPeriod"/>
            </a:pPr>
            <a:r>
              <a:rPr lang="en-US" sz="2800" dirty="0" smtClean="0"/>
              <a:t>“Food Chain interactions affect A) the impact </a:t>
            </a:r>
            <a:r>
              <a:rPr lang="en-US" sz="2800" dirty="0"/>
              <a:t>of pinniped predation on </a:t>
            </a:r>
            <a:r>
              <a:rPr lang="en-US" sz="2800" dirty="0" smtClean="0"/>
              <a:t>salmonids, and B) also affect </a:t>
            </a:r>
            <a:r>
              <a:rPr lang="en-US" sz="2800" dirty="0"/>
              <a:t>the outcome </a:t>
            </a:r>
            <a:r>
              <a:rPr lang="en-US" sz="2800" dirty="0" smtClean="0"/>
              <a:t>of reducing pinnipeds on salmon.” </a:t>
            </a:r>
          </a:p>
          <a:p>
            <a:pPr marL="630238" lvl="1" indent="-514350">
              <a:spcBef>
                <a:spcPts val="1200"/>
              </a:spcBef>
              <a:buFont typeface="+mj-lt"/>
              <a:buAutoNum type="arabicPeriod"/>
            </a:pPr>
            <a:r>
              <a:rPr lang="en-US" sz="2800" dirty="0" smtClean="0"/>
              <a:t>“</a:t>
            </a:r>
            <a:r>
              <a:rPr lang="en-US" sz="2800" b="1" dirty="0" smtClean="0"/>
              <a:t>Increase </a:t>
            </a:r>
            <a:r>
              <a:rPr lang="en-US" sz="2800" b="1" dirty="0"/>
              <a:t>in pinniped populations </a:t>
            </a:r>
            <a:r>
              <a:rPr lang="en-US" sz="2800" dirty="0"/>
              <a:t>in Washington State since the enactment of the MMPA </a:t>
            </a:r>
            <a:r>
              <a:rPr lang="en-US" sz="2800" b="1" dirty="0"/>
              <a:t>has likely influenced the structure of the entire ecosystem</a:t>
            </a:r>
            <a:r>
              <a:rPr lang="en-US" sz="2800" dirty="0" smtClean="0"/>
              <a:t>.” </a:t>
            </a:r>
          </a:p>
          <a:p>
            <a:pPr marL="630238" lvl="1" indent="-514350">
              <a:spcBef>
                <a:spcPts val="0"/>
              </a:spcBef>
              <a:buFont typeface="+mj-lt"/>
              <a:buAutoNum type="arabicPeriod"/>
            </a:pPr>
            <a:r>
              <a:rPr lang="en-US" sz="2800" dirty="0" smtClean="0"/>
              <a:t>“</a:t>
            </a:r>
            <a:r>
              <a:rPr lang="en-US" sz="3600" b="1" i="1" dirty="0" smtClean="0">
                <a:solidFill>
                  <a:srgbClr val="FF0000"/>
                </a:solidFill>
                <a:latin typeface="Times New Roman" panose="02020603050405020304" pitchFamily="18" charset="0"/>
                <a:cs typeface="Times New Roman" panose="02020603050405020304" pitchFamily="18" charset="0"/>
              </a:rPr>
              <a:t>Given </a:t>
            </a:r>
            <a:r>
              <a:rPr lang="en-US" sz="3600" b="1" i="1" dirty="0">
                <a:solidFill>
                  <a:srgbClr val="FF0000"/>
                </a:solidFill>
                <a:latin typeface="Times New Roman" panose="02020603050405020304" pitchFamily="18" charset="0"/>
                <a:cs typeface="Times New Roman" panose="02020603050405020304" pitchFamily="18" charset="0"/>
              </a:rPr>
              <a:t>the large number of </a:t>
            </a:r>
            <a:r>
              <a:rPr lang="en-US" sz="3600" b="1" i="1" dirty="0" smtClean="0">
                <a:solidFill>
                  <a:srgbClr val="FF0000"/>
                </a:solidFill>
                <a:latin typeface="Times New Roman" panose="02020603050405020304" pitchFamily="18" charset="0"/>
                <a:cs typeface="Times New Roman" panose="02020603050405020304" pitchFamily="18" charset="0"/>
              </a:rPr>
              <a:t>food chain links … and the potential </a:t>
            </a:r>
            <a:r>
              <a:rPr lang="en-US" sz="3600" b="1" i="1" dirty="0">
                <a:solidFill>
                  <a:srgbClr val="FF0000"/>
                </a:solidFill>
                <a:latin typeface="Times New Roman" panose="02020603050405020304" pitchFamily="18" charset="0"/>
                <a:cs typeface="Times New Roman" panose="02020603050405020304" pitchFamily="18" charset="0"/>
              </a:rPr>
              <a:t>for direct and indirect ecological interactions, it is impossible to predict with certainty the outcomes for salmon </a:t>
            </a:r>
            <a:r>
              <a:rPr lang="en-US" sz="3600" b="1" i="1" dirty="0" smtClean="0">
                <a:solidFill>
                  <a:srgbClr val="FF0000"/>
                </a:solidFill>
                <a:latin typeface="Times New Roman" panose="02020603050405020304" pitchFamily="18" charset="0"/>
                <a:cs typeface="Times New Roman" panose="02020603050405020304" pitchFamily="18" charset="0"/>
              </a:rPr>
              <a:t>&amp; the </a:t>
            </a:r>
            <a:r>
              <a:rPr lang="en-US" sz="3600" b="1" i="1" dirty="0">
                <a:solidFill>
                  <a:srgbClr val="FF0000"/>
                </a:solidFill>
                <a:latin typeface="Times New Roman" panose="02020603050405020304" pitchFamily="18" charset="0"/>
                <a:cs typeface="Times New Roman" panose="02020603050405020304" pitchFamily="18" charset="0"/>
              </a:rPr>
              <a:t>rest of the food web </a:t>
            </a:r>
            <a:r>
              <a:rPr lang="en-US" sz="3600" b="1" i="1" dirty="0" smtClean="0">
                <a:solidFill>
                  <a:srgbClr val="FF0000"/>
                </a:solidFill>
                <a:latin typeface="Times New Roman" panose="02020603050405020304" pitchFamily="18" charset="0"/>
                <a:cs typeface="Times New Roman" panose="02020603050405020304" pitchFamily="18" charset="0"/>
              </a:rPr>
              <a:t>where pinniped </a:t>
            </a:r>
            <a:r>
              <a:rPr lang="en-US" sz="3600" b="1" i="1" dirty="0">
                <a:solidFill>
                  <a:srgbClr val="FF0000"/>
                </a:solidFill>
                <a:latin typeface="Times New Roman" panose="02020603050405020304" pitchFamily="18" charset="0"/>
                <a:cs typeface="Times New Roman" panose="02020603050405020304" pitchFamily="18" charset="0"/>
              </a:rPr>
              <a:t>population size </a:t>
            </a:r>
            <a:r>
              <a:rPr lang="en-US" sz="3600" b="1" i="1" dirty="0" smtClean="0">
                <a:solidFill>
                  <a:srgbClr val="FF0000"/>
                </a:solidFill>
                <a:latin typeface="Times New Roman" panose="02020603050405020304" pitchFamily="18" charset="0"/>
                <a:cs typeface="Times New Roman" panose="02020603050405020304" pitchFamily="18" charset="0"/>
              </a:rPr>
              <a:t>changed</a:t>
            </a:r>
            <a:r>
              <a:rPr lang="en-US" sz="3600" dirty="0" smtClean="0"/>
              <a:t>.</a:t>
            </a:r>
            <a:r>
              <a:rPr lang="en-US" sz="2800" dirty="0"/>
              <a:t>” </a:t>
            </a:r>
            <a:r>
              <a:rPr lang="en-US" sz="1100" b="1" dirty="0">
                <a:hlinkClick r:id="rId2"/>
              </a:rPr>
              <a:t>https://washacad.org/wp-content/uploads/2022/11/Pinniped-Predation-on-Salmonids-in-the-Washington-Portions-of-the-Salish-Sea-and-Outer-Coast-1.pdf</a:t>
            </a:r>
            <a:endParaRPr lang="en-US" sz="11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349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80271"/>
          </a:xfrm>
          <a:solidFill>
            <a:srgbClr val="002060"/>
          </a:solidFill>
        </p:spPr>
        <p:txBody>
          <a:bodyPr>
            <a:noAutofit/>
          </a:bodyPr>
          <a:lstStyle/>
          <a:p>
            <a:pPr lvl="1" algn="ctr" rtl="0">
              <a:lnSpc>
                <a:spcPct val="90000"/>
              </a:lnSpc>
              <a:spcBef>
                <a:spcPct val="0"/>
              </a:spcBef>
            </a:pPr>
            <a:r>
              <a:rPr lang="en-US" sz="6600" b="1" i="1" dirty="0" smtClean="0">
                <a:solidFill>
                  <a:srgbClr val="00FF00"/>
                </a:solidFill>
                <a:latin typeface="+mn-lt"/>
                <a:cs typeface="Times New Roman" panose="02020603050405020304" pitchFamily="18" charset="0"/>
              </a:rPr>
              <a:t>Study in the Journal “Nature”</a:t>
            </a:r>
            <a:r>
              <a:rPr lang="en-US" sz="6600" b="1" i="1" dirty="0" smtClean="0">
                <a:solidFill>
                  <a:srgbClr val="00FF00"/>
                </a:solidFill>
                <a:latin typeface="+mn-lt"/>
                <a:cs typeface="Times New Roman" panose="02020603050405020304" pitchFamily="18" charset="0"/>
              </a:rPr>
              <a:t/>
            </a:r>
            <a:br>
              <a:rPr lang="en-US" sz="6600" b="1" i="1" dirty="0" smtClean="0">
                <a:solidFill>
                  <a:srgbClr val="00FF00"/>
                </a:solidFill>
                <a:latin typeface="+mn-lt"/>
                <a:cs typeface="Times New Roman" panose="02020603050405020304" pitchFamily="18" charset="0"/>
              </a:rPr>
            </a:br>
            <a:r>
              <a:rPr lang="en-US" b="1" dirty="0">
                <a:solidFill>
                  <a:srgbClr val="FF0000"/>
                </a:solidFill>
              </a:rPr>
              <a:t>Competing tradeoffs between increasing marine mammal predation and fisheries harvest of Chinook </a:t>
            </a:r>
            <a:r>
              <a:rPr lang="en-US" b="1" dirty="0" smtClean="0">
                <a:solidFill>
                  <a:srgbClr val="FF0000"/>
                </a:solidFill>
              </a:rPr>
              <a:t>salmon</a:t>
            </a:r>
            <a:endParaRPr lang="en-US" dirty="0">
              <a:solidFill>
                <a:srgbClr val="00FF00"/>
              </a:solidFill>
              <a:latin typeface="+mn-lt"/>
            </a:endParaRPr>
          </a:p>
        </p:txBody>
      </p:sp>
      <p:sp>
        <p:nvSpPr>
          <p:cNvPr id="3" name="Content Placeholder 2"/>
          <p:cNvSpPr>
            <a:spLocks noGrp="1"/>
          </p:cNvSpPr>
          <p:nvPr>
            <p:ph idx="1"/>
          </p:nvPr>
        </p:nvSpPr>
        <p:spPr>
          <a:xfrm>
            <a:off x="-92221" y="1380271"/>
            <a:ext cx="12435840" cy="5969485"/>
          </a:xfrm>
        </p:spPr>
        <p:txBody>
          <a:bodyPr>
            <a:normAutofit/>
          </a:bodyPr>
          <a:lstStyle/>
          <a:p>
            <a:pPr marL="115888" lvl="1" indent="0">
              <a:lnSpc>
                <a:spcPts val="3000"/>
              </a:lnSpc>
              <a:spcBef>
                <a:spcPts val="0"/>
              </a:spcBef>
              <a:buNone/>
            </a:pPr>
            <a:r>
              <a:rPr lang="en-US" sz="3200" b="1" dirty="0" smtClean="0">
                <a:solidFill>
                  <a:srgbClr val="FF0000"/>
                </a:solidFill>
              </a:rPr>
              <a:t>“</a:t>
            </a:r>
            <a:r>
              <a:rPr lang="en-US" sz="3200" b="1" i="1" dirty="0" smtClean="0">
                <a:solidFill>
                  <a:srgbClr val="FF0000"/>
                </a:solidFill>
                <a:latin typeface="Times New Roman" panose="02020603050405020304" pitchFamily="18" charset="0"/>
                <a:cs typeface="Times New Roman" panose="02020603050405020304" pitchFamily="18" charset="0"/>
              </a:rPr>
              <a:t>1975-2015</a:t>
            </a:r>
            <a:r>
              <a:rPr lang="en-US" b="1" i="1" dirty="0" smtClean="0">
                <a:solidFill>
                  <a:srgbClr val="FF0000"/>
                </a:solidFill>
                <a:latin typeface="Times New Roman" panose="02020603050405020304" pitchFamily="18" charset="0"/>
                <a:cs typeface="Times New Roman" panose="02020603050405020304" pitchFamily="18" charset="0"/>
              </a:rPr>
              <a:t> </a:t>
            </a:r>
            <a:r>
              <a:rPr lang="en-US" sz="3600" b="1" i="1" dirty="0" smtClean="0">
                <a:solidFill>
                  <a:srgbClr val="FF0000"/>
                </a:solidFill>
                <a:latin typeface="Times New Roman" panose="02020603050405020304" pitchFamily="18" charset="0"/>
                <a:cs typeface="Times New Roman" panose="02020603050405020304" pitchFamily="18" charset="0"/>
              </a:rPr>
              <a:t>Chinook </a:t>
            </a:r>
            <a:r>
              <a:rPr lang="en-US" sz="3600" b="1" i="1" dirty="0">
                <a:solidFill>
                  <a:srgbClr val="FF0000"/>
                </a:solidFill>
                <a:latin typeface="Times New Roman" panose="02020603050405020304" pitchFamily="18" charset="0"/>
                <a:cs typeface="Times New Roman" panose="02020603050405020304" pitchFamily="18" charset="0"/>
              </a:rPr>
              <a:t>salmon </a:t>
            </a:r>
            <a:r>
              <a:rPr lang="en-US" sz="3600" b="1" i="1" dirty="0" smtClean="0">
                <a:solidFill>
                  <a:srgbClr val="FF0000"/>
                </a:solidFill>
                <a:latin typeface="Times New Roman" panose="02020603050405020304" pitchFamily="18" charset="0"/>
                <a:cs typeface="Times New Roman" panose="02020603050405020304" pitchFamily="18" charset="0"/>
              </a:rPr>
              <a:t>stocks predation increased, </a:t>
            </a:r>
          </a:p>
          <a:p>
            <a:pPr marL="115888" lvl="1" indent="0">
              <a:lnSpc>
                <a:spcPts val="3000"/>
              </a:lnSpc>
              <a:spcBef>
                <a:spcPts val="0"/>
              </a:spcBef>
              <a:buNone/>
            </a:pPr>
            <a:r>
              <a:rPr lang="en-US" sz="3600" b="1" i="1" u="sng" dirty="0" smtClean="0">
                <a:solidFill>
                  <a:srgbClr val="FF0000"/>
                </a:solidFill>
                <a:latin typeface="Times New Roman" panose="02020603050405020304" pitchFamily="18" charset="0"/>
                <a:cs typeface="Times New Roman" panose="02020603050405020304" pitchFamily="18" charset="0"/>
              </a:rPr>
              <a:t>But predation </a:t>
            </a:r>
            <a:r>
              <a:rPr lang="en-US" sz="3600" b="1" i="1" u="sng" dirty="0">
                <a:solidFill>
                  <a:srgbClr val="FF0000"/>
                </a:solidFill>
                <a:latin typeface="Times New Roman" panose="02020603050405020304" pitchFamily="18" charset="0"/>
                <a:cs typeface="Times New Roman" panose="02020603050405020304" pitchFamily="18" charset="0"/>
              </a:rPr>
              <a:t>is presently near or below the </a:t>
            </a:r>
            <a:r>
              <a:rPr lang="en-US" sz="3600" b="1" i="1" u="sng" dirty="0" smtClean="0">
                <a:solidFill>
                  <a:srgbClr val="FF0000"/>
                </a:solidFill>
                <a:latin typeface="Times New Roman" panose="02020603050405020304" pitchFamily="18" charset="0"/>
                <a:cs typeface="Times New Roman" panose="02020603050405020304" pitchFamily="18" charset="0"/>
              </a:rPr>
              <a:t>fisheries harvest.”</a:t>
            </a:r>
            <a:endParaRPr lang="en-US" sz="2800" b="1" i="1" u="sng"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2667"/>
          <a:stretch/>
        </p:blipFill>
        <p:spPr>
          <a:xfrm>
            <a:off x="66907" y="3047885"/>
            <a:ext cx="4557847" cy="3743092"/>
          </a:xfrm>
          <a:prstGeom prst="rect">
            <a:avLst/>
          </a:prstGeom>
        </p:spPr>
      </p:pic>
      <p:pic>
        <p:nvPicPr>
          <p:cNvPr id="5" name="Picture 4"/>
          <p:cNvPicPr>
            <a:picLocks noChangeAspect="1"/>
          </p:cNvPicPr>
          <p:nvPr/>
        </p:nvPicPr>
        <p:blipFill>
          <a:blip r:embed="rId4"/>
          <a:stretch>
            <a:fillRect/>
          </a:stretch>
        </p:blipFill>
        <p:spPr>
          <a:xfrm>
            <a:off x="9023985" y="3408218"/>
            <a:ext cx="3194339" cy="3044162"/>
          </a:xfrm>
          <a:prstGeom prst="rect">
            <a:avLst/>
          </a:prstGeom>
        </p:spPr>
      </p:pic>
      <p:pic>
        <p:nvPicPr>
          <p:cNvPr id="9" name="Picture 8"/>
          <p:cNvPicPr>
            <a:picLocks noChangeAspect="1"/>
          </p:cNvPicPr>
          <p:nvPr/>
        </p:nvPicPr>
        <p:blipFill rotWithShape="1">
          <a:blip r:embed="rId5"/>
          <a:srcRect l="26517" r="11596" b="5260"/>
          <a:stretch/>
        </p:blipFill>
        <p:spPr>
          <a:xfrm>
            <a:off x="3973526" y="3063958"/>
            <a:ext cx="3406192" cy="3710945"/>
          </a:xfrm>
          <a:prstGeom prst="rect">
            <a:avLst/>
          </a:prstGeom>
        </p:spPr>
      </p:pic>
      <p:sp>
        <p:nvSpPr>
          <p:cNvPr id="10" name="TextBox 9"/>
          <p:cNvSpPr txBox="1"/>
          <p:nvPr/>
        </p:nvSpPr>
        <p:spPr>
          <a:xfrm>
            <a:off x="5244167" y="3408218"/>
            <a:ext cx="1465466" cy="830997"/>
          </a:xfrm>
          <a:prstGeom prst="rect">
            <a:avLst/>
          </a:prstGeom>
          <a:solidFill>
            <a:schemeClr val="bg1"/>
          </a:solidFill>
        </p:spPr>
        <p:txBody>
          <a:bodyPr wrap="none" rtlCol="0">
            <a:spAutoFit/>
          </a:bodyPr>
          <a:lstStyle/>
          <a:p>
            <a:r>
              <a:rPr lang="en-US" sz="2400" b="1" dirty="0" smtClean="0"/>
              <a:t>Columbia </a:t>
            </a:r>
          </a:p>
          <a:p>
            <a:r>
              <a:rPr lang="en-US" sz="2400" b="1" dirty="0" smtClean="0"/>
              <a:t>River</a:t>
            </a:r>
            <a:endParaRPr lang="en-US" sz="2400" b="1" dirty="0"/>
          </a:p>
        </p:txBody>
      </p:sp>
      <p:sp>
        <p:nvSpPr>
          <p:cNvPr id="12" name="TextBox 11"/>
          <p:cNvSpPr txBox="1"/>
          <p:nvPr/>
        </p:nvSpPr>
        <p:spPr>
          <a:xfrm>
            <a:off x="-46110" y="2510885"/>
            <a:ext cx="12343618" cy="677108"/>
          </a:xfrm>
          <a:prstGeom prst="rect">
            <a:avLst/>
          </a:prstGeom>
          <a:solidFill>
            <a:srgbClr val="002060"/>
          </a:solidFill>
        </p:spPr>
        <p:txBody>
          <a:bodyPr wrap="square" rtlCol="0">
            <a:spAutoFit/>
          </a:bodyPr>
          <a:lstStyle/>
          <a:p>
            <a:r>
              <a:rPr lang="en-US" sz="3800" b="1" dirty="0" smtClean="0">
                <a:solidFill>
                  <a:srgbClr val="00FF00"/>
                </a:solidFill>
              </a:rPr>
              <a:t>Chinook Age 2+ (millions) Removed By Fisheries/ Predators </a:t>
            </a:r>
            <a:endParaRPr lang="en-US" sz="3800" b="1" dirty="0">
              <a:solidFill>
                <a:srgbClr val="00FF00"/>
              </a:solidFill>
            </a:endParaRPr>
          </a:p>
        </p:txBody>
      </p:sp>
      <p:sp>
        <p:nvSpPr>
          <p:cNvPr id="6" name="Rectangle 5"/>
          <p:cNvSpPr/>
          <p:nvPr/>
        </p:nvSpPr>
        <p:spPr>
          <a:xfrm>
            <a:off x="7642005" y="6405571"/>
            <a:ext cx="4271169" cy="307777"/>
          </a:xfrm>
          <a:prstGeom prst="rect">
            <a:avLst/>
          </a:prstGeom>
        </p:spPr>
        <p:txBody>
          <a:bodyPr wrap="none">
            <a:spAutoFit/>
          </a:bodyPr>
          <a:lstStyle/>
          <a:p>
            <a:r>
              <a:rPr lang="en-US" sz="1400" b="1" dirty="0">
                <a:hlinkClick r:id="rId6"/>
              </a:rPr>
              <a:t>https://www.nature.com/articles/s41598-017-14984-8</a:t>
            </a:r>
            <a:endParaRPr lang="en-US" sz="1400" b="1" dirty="0"/>
          </a:p>
        </p:txBody>
      </p:sp>
    </p:spTree>
    <p:extLst>
      <p:ext uri="{BB962C8B-B14F-4D97-AF65-F5344CB8AC3E}">
        <p14:creationId xmlns:p14="http://schemas.microsoft.com/office/powerpoint/2010/main" val="3389613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3548</TotalTime>
  <Words>1239</Words>
  <Application>Microsoft Office PowerPoint</Application>
  <PresentationFormat>Widescreen</PresentationFormat>
  <Paragraphs>102</Paragraphs>
  <Slides>17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Imprint MT Shadow</vt:lpstr>
      <vt:lpstr>Times New Roman</vt:lpstr>
      <vt:lpstr>Wingdings</vt:lpstr>
      <vt:lpstr>Office Theme</vt:lpstr>
      <vt:lpstr>PowerPoint Presentation</vt:lpstr>
      <vt:lpstr>PowerPoint Presentation</vt:lpstr>
      <vt:lpstr>PowerPoint Presentation</vt:lpstr>
      <vt:lpstr>The House and Senate Memorial Bills House Bill Report  by House Committee’s own staffer, Rebecca Lewis (link)</vt:lpstr>
      <vt:lpstr>Human "Fixes" Often Unravel Food Chains Example: PNW Otter Decimation Early 1900s</vt:lpstr>
      <vt:lpstr>3 STUDIES</vt:lpstr>
      <vt:lpstr>PowerPoint Presentation</vt:lpstr>
      <vt:lpstr>Washington State Academy of Sciences Study (Legislature Funded)    (paraphrased, actual quotes in appendix) </vt:lpstr>
      <vt:lpstr>Study in the Journal “Nature” Competing tradeoffs between increasing marine mammal predation and fisheries harvest of Chinook salmon</vt:lpstr>
      <vt:lpstr>Thanks For Listening!</vt:lpstr>
      <vt:lpstr>Supplemental Information</vt:lpstr>
      <vt:lpstr>PowerPoint Presentation</vt:lpstr>
      <vt:lpstr>PowerPoint Presentation</vt:lpstr>
      <vt:lpstr>PowerPoint Presentation</vt:lpstr>
      <vt:lpstr>PowerPoint Presentation</vt:lpstr>
      <vt:lpstr>PowerPoint Presentation</vt:lpstr>
      <vt:lpstr>Legislature Funded  Washington State Academy of Sciences Study (link)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steward</dc:creator>
  <cp:lastModifiedBy>martha steward</cp:lastModifiedBy>
  <cp:revision>26</cp:revision>
  <dcterms:created xsi:type="dcterms:W3CDTF">2026-02-27T17:53:47Z</dcterms:created>
  <dcterms:modified xsi:type="dcterms:W3CDTF">2026-03-09T01:07:45Z</dcterms:modified>
</cp:coreProperties>
</file>